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71" r:id="rId13"/>
    <p:sldId id="278" r:id="rId14"/>
    <p:sldId id="265" r:id="rId15"/>
    <p:sldId id="295" r:id="rId16"/>
    <p:sldId id="272" r:id="rId17"/>
    <p:sldId id="317" r:id="rId18"/>
    <p:sldId id="322" r:id="rId19"/>
    <p:sldId id="320" r:id="rId20"/>
    <p:sldId id="290" r:id="rId21"/>
    <p:sldId id="299" r:id="rId22"/>
    <p:sldId id="279" r:id="rId23"/>
    <p:sldId id="268" r:id="rId24"/>
    <p:sldId id="32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5C9F-765C-4877-8FAB-EA6BA91505CC}" type="datetimeFigureOut">
              <a:rPr lang="ru-RU" smtClean="0"/>
              <a:t>пн 04.09.23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7A4A-20BA-4B76-AC99-EE2159B1B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46DB-46A4-4F18-BD6D-F7E064AC94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5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46DB-46A4-4F18-BD6D-F7E064AC94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46DB-46A4-4F18-BD6D-F7E064AC94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1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458336-BE33-4DED-B043-051EC62F3007}" type="datetimeFigureOut">
              <a:rPr lang="ru-RU" smtClean="0"/>
              <a:pPr/>
              <a:t>пн 04.09.23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0243F6-65C4-4FA3-AF57-8360FB7D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iles.school-collection.edu.ru/dlrstore/99dea9d5-31d4-4e4c-9a4f-9024898c7a48/%5bINF_018%5d_%5bAM_01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lum bright="-23000" contrast="2000"/>
          </a:blip>
          <a:stretch>
            <a:fillRect/>
          </a:stretch>
        </p:blipFill>
        <p:spPr>
          <a:xfrm>
            <a:off x="2429635" y="548680"/>
            <a:ext cx="5256584" cy="3168352"/>
          </a:xfrm>
          <a:prstGeom prst="rect">
            <a:avLst/>
          </a:prstGeom>
          <a:ln>
            <a:noFill/>
          </a:ln>
          <a:effectLst>
            <a:outerShdw blurRad="127000" dir="714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855" y="3212976"/>
            <a:ext cx="810039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Информатика как наука и учебный предмет в школе</a:t>
            </a:r>
          </a:p>
        </p:txBody>
      </p:sp>
      <p:pic>
        <p:nvPicPr>
          <p:cNvPr id="5" name="Рисунок 4" descr="1294164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907196" y="2907195"/>
            <a:ext cx="6858002" cy="10436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988AF0-A7DB-4019-B7F8-5D1759C4E698}"/>
              </a:ext>
            </a:extLst>
          </p:cNvPr>
          <p:cNvSpPr/>
          <p:nvPr/>
        </p:nvSpPr>
        <p:spPr>
          <a:xfrm>
            <a:off x="395536" y="1556792"/>
            <a:ext cx="2016224" cy="3528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 обиходе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любые данные или сведения, которые кого-либо интересуют.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BD57C8-A9A5-417F-807D-E0B1418B2470}"/>
              </a:ext>
            </a:extLst>
          </p:cNvPr>
          <p:cNvSpPr/>
          <p:nvPr/>
        </p:nvSpPr>
        <p:spPr>
          <a:xfrm>
            <a:off x="6660232" y="1556792"/>
            <a:ext cx="2016224" cy="3528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 технике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сообщения, передаваемые в форме знаков или сигналов.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988C54-9761-451F-9F07-42CF5D8FBD9F}"/>
              </a:ext>
            </a:extLst>
          </p:cNvPr>
          <p:cNvSpPr/>
          <p:nvPr/>
        </p:nvSpPr>
        <p:spPr>
          <a:xfrm>
            <a:off x="3275856" y="1556792"/>
            <a:ext cx="2448272" cy="3528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 кибернетике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часть знаний, которая используется для ориентирования, активного действия, управления, т.е. в целях сохранения, совершенствования, развития системы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(Н. Винер).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632933-DB44-4F30-A398-29DD7233AFEB}"/>
              </a:ext>
            </a:extLst>
          </p:cNvPr>
          <p:cNvSpPr/>
          <p:nvPr/>
        </p:nvSpPr>
        <p:spPr>
          <a:xfrm>
            <a:off x="611560" y="530120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 algn="just">
              <a:defRPr/>
            </a:pPr>
            <a:r>
              <a:rPr lang="ru-RU" sz="1600" dirty="0"/>
              <a:t>  Несмотря на широкое распространение этого термина, понятие информации является одним из самых дискуссионных в науке. В настоящее время наука пытается найти общие свойства и закономерности, присущие многогранному понятию </a:t>
            </a:r>
            <a:r>
              <a:rPr lang="ru-RU" sz="1600" i="1" dirty="0"/>
              <a:t>информация</a:t>
            </a:r>
            <a:r>
              <a:rPr lang="ru-RU" sz="1600" dirty="0"/>
              <a:t>, но пока это понятие во многом остается интуитивным и получает различные смысловые наполнения в различных отраслях человеческой деятельности.</a:t>
            </a:r>
          </a:p>
        </p:txBody>
      </p:sp>
      <p:sp>
        <p:nvSpPr>
          <p:cNvPr id="12" name="Лента лицом вниз 13">
            <a:extLst>
              <a:ext uri="{FF2B5EF4-FFF2-40B4-BE49-F238E27FC236}">
                <a16:creationId xmlns:a16="http://schemas.microsoft.com/office/drawing/2014/main" id="{16CF7BB8-A247-4E23-AC06-F56A5DED0A3A}"/>
              </a:ext>
            </a:extLst>
          </p:cNvPr>
          <p:cNvSpPr/>
          <p:nvPr/>
        </p:nvSpPr>
        <p:spPr>
          <a:xfrm>
            <a:off x="900113" y="333375"/>
            <a:ext cx="7343775" cy="863600"/>
          </a:xfrm>
          <a:prstGeom prst="ribbon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537592471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27168" cy="7920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Что же такое </a:t>
            </a:r>
            <a:r>
              <a:rPr lang="ru-RU" sz="3600" dirty="0">
                <a:solidFill>
                  <a:srgbClr val="FF0000"/>
                </a:solidFill>
              </a:rPr>
              <a:t>ИНФОРМАЦИЯ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1124742"/>
            <a:ext cx="7632848" cy="122413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  Информация </a:t>
            </a:r>
            <a:r>
              <a:rPr lang="ru-RU" sz="2800" dirty="0"/>
              <a:t>- </a:t>
            </a:r>
            <a:r>
              <a:rPr lang="ru-RU" dirty="0"/>
              <a:t>это любые сведения об окружающем нас мире, которые мы получаем при общение с природой и обществом с помощью органов чувств.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  Информация </a:t>
            </a:r>
            <a:r>
              <a:rPr lang="ru-RU" dirty="0"/>
              <a:t>– это отражение предметного мира с помощью знаков и сигналов.</a:t>
            </a:r>
          </a:p>
        </p:txBody>
      </p:sp>
      <p:pic>
        <p:nvPicPr>
          <p:cNvPr id="3" name="Рисунок 2" descr="computer-science-images-26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3B726F79-FA60-4CEA-AA30-BE710EC6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32" y="3934762"/>
            <a:ext cx="4032052" cy="251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FFE293-D543-4E42-918D-A4CE62B8A71F}"/>
              </a:ext>
            </a:extLst>
          </p:cNvPr>
          <p:cNvSpPr/>
          <p:nvPr/>
        </p:nvSpPr>
        <p:spPr>
          <a:xfrm>
            <a:off x="755576" y="4941168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/>
              <a:t>"Кто владеет информацией, тот владеет миром".</a:t>
            </a:r>
          </a:p>
          <a:p>
            <a:pPr algn="r"/>
            <a:r>
              <a:rPr lang="ru-RU" altLang="ru-RU" i="1" dirty="0">
                <a:cs typeface="Times New Roman" panose="02020603050405020304" pitchFamily="18" charset="0"/>
              </a:rPr>
              <a:t>Натан Ротшильд</a:t>
            </a:r>
            <a:r>
              <a:rPr lang="ru-RU" altLang="ru-RU" b="1" i="1" dirty="0"/>
              <a:t> </a:t>
            </a:r>
            <a:endParaRPr lang="ru-RU" altLang="ru-RU" dirty="0"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FAF824-A150-4117-8597-2F83ED701BEF}"/>
              </a:ext>
            </a:extLst>
          </p:cNvPr>
          <p:cNvSpPr/>
          <p:nvPr/>
        </p:nvSpPr>
        <p:spPr>
          <a:xfrm>
            <a:off x="1727684" y="76470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Применительно к компьютерной обработке данных</a:t>
            </a:r>
            <a:endParaRPr lang="ru-RU" dirty="0"/>
          </a:p>
        </p:txBody>
      </p:sp>
      <p:pic>
        <p:nvPicPr>
          <p:cNvPr id="5" name="Рисунок 4" descr="computer-science-images-26.jpg">
            <a:extLst>
              <a:ext uri="{FF2B5EF4-FFF2-40B4-BE49-F238E27FC236}">
                <a16:creationId xmlns:a16="http://schemas.microsoft.com/office/drawing/2014/main" id="{67728838-D6DB-4098-B3DE-8B857C220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8A8BD2-F8D5-411C-BBA7-28C1A016F74B}"/>
              </a:ext>
            </a:extLst>
          </p:cNvPr>
          <p:cNvSpPr/>
          <p:nvPr/>
        </p:nvSpPr>
        <p:spPr>
          <a:xfrm>
            <a:off x="2483768" y="1664802"/>
            <a:ext cx="3744416" cy="3528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Под 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информацией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понимают некоторую последовательность символических обозначений (букв, цифр, закодированных графических образов и звуков и т.п.), несущую смысловую нагрузку и представленную в понятном компьютеру виде.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5098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omputer-science-images-26.jpg">
            <a:extLst>
              <a:ext uri="{FF2B5EF4-FFF2-40B4-BE49-F238E27FC236}">
                <a16:creationId xmlns:a16="http://schemas.microsoft.com/office/drawing/2014/main" id="{C9251513-5B05-4EEA-9825-22FD8C734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id="{8065EC5A-FA9A-49F6-9841-A4CF350365D8}"/>
              </a:ext>
            </a:extLst>
          </p:cNvPr>
          <p:cNvSpPr/>
          <p:nvPr/>
        </p:nvSpPr>
        <p:spPr>
          <a:xfrm>
            <a:off x="2195514" y="404813"/>
            <a:ext cx="5040312" cy="703738"/>
          </a:xfrm>
          <a:prstGeom prst="round2Same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Виды информации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E5D4058C-E8A3-499C-82E7-D10BC5BC92B3}"/>
              </a:ext>
            </a:extLst>
          </p:cNvPr>
          <p:cNvSpPr/>
          <p:nvPr/>
        </p:nvSpPr>
        <p:spPr>
          <a:xfrm>
            <a:off x="482094" y="1678187"/>
            <a:ext cx="2376488" cy="935037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способу восприятия </a:t>
            </a:r>
          </a:p>
          <a:p>
            <a:pPr algn="ctr">
              <a:defRPr/>
            </a:pPr>
            <a:r>
              <a:rPr lang="ru-RU" dirty="0"/>
              <a:t>(через органы чувств)</a:t>
            </a: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08306374-777B-41DD-BE94-E3C10BE4EA58}"/>
              </a:ext>
            </a:extLst>
          </p:cNvPr>
          <p:cNvSpPr/>
          <p:nvPr/>
        </p:nvSpPr>
        <p:spPr>
          <a:xfrm>
            <a:off x="6372225" y="1700213"/>
            <a:ext cx="2232025" cy="1008062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форме представления</a:t>
            </a:r>
          </a:p>
        </p:txBody>
      </p:sp>
      <p:sp>
        <p:nvSpPr>
          <p:cNvPr id="7" name="Прямоугольник с одним вырезанным углом 6">
            <a:extLst>
              <a:ext uri="{FF2B5EF4-FFF2-40B4-BE49-F238E27FC236}">
                <a16:creationId xmlns:a16="http://schemas.microsoft.com/office/drawing/2014/main" id="{5509D17D-6321-430B-8ECD-70987457CFFC}"/>
              </a:ext>
            </a:extLst>
          </p:cNvPr>
          <p:cNvSpPr/>
          <p:nvPr/>
        </p:nvSpPr>
        <p:spPr>
          <a:xfrm>
            <a:off x="6156176" y="3140968"/>
            <a:ext cx="2812274" cy="22322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Числовая;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Видеоинформация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F66265A6-9718-48FA-BBFF-90C021D4FC17}"/>
              </a:ext>
            </a:extLst>
          </p:cNvPr>
          <p:cNvSpPr/>
          <p:nvPr/>
        </p:nvSpPr>
        <p:spPr>
          <a:xfrm>
            <a:off x="1235771" y="2666230"/>
            <a:ext cx="647700" cy="43338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603F781C-D089-4E15-A800-5021797FAB50}"/>
              </a:ext>
            </a:extLst>
          </p:cNvPr>
          <p:cNvSpPr/>
          <p:nvPr/>
        </p:nvSpPr>
        <p:spPr>
          <a:xfrm>
            <a:off x="7235825" y="2708275"/>
            <a:ext cx="576263" cy="43338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6" name="Picture 3">
            <a:extLst>
              <a:ext uri="{FF2B5EF4-FFF2-40B4-BE49-F238E27FC236}">
                <a16:creationId xmlns:a16="http://schemas.microsoft.com/office/drawing/2014/main" id="{7F1039C8-0732-4F48-AF4E-486A671A7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18">
            <a:off x="7778751" y="5642105"/>
            <a:ext cx="10795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>
            <a:extLst>
              <a:ext uri="{FF2B5EF4-FFF2-40B4-BE49-F238E27FC236}">
                <a16:creationId xmlns:a16="http://schemas.microsoft.com/office/drawing/2014/main" id="{1A385ADF-8B5F-44F2-9C23-CFF38E9FDD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444">
            <a:off x="6429342" y="5867655"/>
            <a:ext cx="108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">
            <a:extLst>
              <a:ext uri="{FF2B5EF4-FFF2-40B4-BE49-F238E27FC236}">
                <a16:creationId xmlns:a16="http://schemas.microsoft.com/office/drawing/2014/main" id="{3EE9720D-D74A-49B1-8E66-BB882875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729">
            <a:off x="408138" y="5912104"/>
            <a:ext cx="86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>
            <a:extLst>
              <a:ext uri="{FF2B5EF4-FFF2-40B4-BE49-F238E27FC236}">
                <a16:creationId xmlns:a16="http://schemas.microsoft.com/office/drawing/2014/main" id="{589E9B92-74FC-46A7-9C44-A546A182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10956" r="16841"/>
          <a:stretch>
            <a:fillRect/>
          </a:stretch>
        </p:blipFill>
        <p:spPr bwMode="auto">
          <a:xfrm rot="690246">
            <a:off x="1638205" y="5718304"/>
            <a:ext cx="7286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вырезанными соседними углами 14">
            <a:extLst>
              <a:ext uri="{FF2B5EF4-FFF2-40B4-BE49-F238E27FC236}">
                <a16:creationId xmlns:a16="http://schemas.microsoft.com/office/drawing/2014/main" id="{A206C87D-10D6-4D34-825A-946A3C8873C6}"/>
              </a:ext>
            </a:extLst>
          </p:cNvPr>
          <p:cNvSpPr/>
          <p:nvPr/>
        </p:nvSpPr>
        <p:spPr>
          <a:xfrm>
            <a:off x="3203848" y="2852936"/>
            <a:ext cx="2736304" cy="1584176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Массовая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Специальная 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Секретная 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Личная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859797AF-77D5-4DD4-8A35-63ADC2C33E56}"/>
              </a:ext>
            </a:extLst>
          </p:cNvPr>
          <p:cNvSpPr/>
          <p:nvPr/>
        </p:nvSpPr>
        <p:spPr>
          <a:xfrm>
            <a:off x="3492500" y="1700213"/>
            <a:ext cx="2232025" cy="649287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</a:t>
            </a:r>
          </a:p>
          <a:p>
            <a:pPr algn="ctr">
              <a:defRPr/>
            </a:pPr>
            <a:r>
              <a:rPr lang="ru-RU" dirty="0"/>
              <a:t>назначению</a:t>
            </a:r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101E81AB-0CB6-4331-A8B1-76FEC55C6830}"/>
              </a:ext>
            </a:extLst>
          </p:cNvPr>
          <p:cNvSpPr/>
          <p:nvPr/>
        </p:nvSpPr>
        <p:spPr>
          <a:xfrm>
            <a:off x="4283869" y="2373031"/>
            <a:ext cx="576262" cy="43338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35" name="Picture 3">
            <a:extLst>
              <a:ext uri="{FF2B5EF4-FFF2-40B4-BE49-F238E27FC236}">
                <a16:creationId xmlns:a16="http://schemas.microsoft.com/office/drawing/2014/main" id="{A2331005-3766-4DE9-B9BB-304D5DD9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708">
            <a:off x="7137400" y="171450"/>
            <a:ext cx="2120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BCD05BF2-5F65-4C11-B166-B9A28F7BC78E}"/>
              </a:ext>
            </a:extLst>
          </p:cNvPr>
          <p:cNvSpPr/>
          <p:nvPr/>
        </p:nvSpPr>
        <p:spPr>
          <a:xfrm>
            <a:off x="3492500" y="4652963"/>
            <a:ext cx="2232025" cy="647700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истинности</a:t>
            </a:r>
          </a:p>
        </p:txBody>
      </p:sp>
      <p:sp>
        <p:nvSpPr>
          <p:cNvPr id="19" name="Прямоугольник с двумя вырезанными соседними углами 18">
            <a:extLst>
              <a:ext uri="{FF2B5EF4-FFF2-40B4-BE49-F238E27FC236}">
                <a16:creationId xmlns:a16="http://schemas.microsoft.com/office/drawing/2014/main" id="{6F55BD2C-EEF1-42D8-B3D0-4D3501D46800}"/>
              </a:ext>
            </a:extLst>
          </p:cNvPr>
          <p:cNvSpPr/>
          <p:nvPr/>
        </p:nvSpPr>
        <p:spPr>
          <a:xfrm>
            <a:off x="3240360" y="5732960"/>
            <a:ext cx="2736304" cy="936104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Истинная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Ложная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80D502C5-014B-4E22-8C50-80C80CFD738F}"/>
              </a:ext>
            </a:extLst>
          </p:cNvPr>
          <p:cNvSpPr/>
          <p:nvPr/>
        </p:nvSpPr>
        <p:spPr>
          <a:xfrm>
            <a:off x="4356100" y="5300663"/>
            <a:ext cx="576263" cy="4333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одним вырезанным углом 7">
            <a:extLst>
              <a:ext uri="{FF2B5EF4-FFF2-40B4-BE49-F238E27FC236}">
                <a16:creationId xmlns:a16="http://schemas.microsoft.com/office/drawing/2014/main" id="{495ECBC9-7A20-419D-A793-C1AF5F4A0B23}"/>
              </a:ext>
            </a:extLst>
          </p:cNvPr>
          <p:cNvSpPr/>
          <p:nvPr/>
        </p:nvSpPr>
        <p:spPr>
          <a:xfrm flipH="1">
            <a:off x="179512" y="3212976"/>
            <a:ext cx="2808312" cy="216024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Аудиальная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Вкусовая;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Обонятельная;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Тактильная</a:t>
            </a: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science-images-26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943200" y="2943198"/>
            <a:ext cx="6858001" cy="971599"/>
          </a:xfrm>
          <a:prstGeom prst="rect">
            <a:avLst/>
          </a:prstGeom>
        </p:spPr>
      </p:pic>
      <p:pic>
        <p:nvPicPr>
          <p:cNvPr id="5" name="Рисунок 4" descr="6644.jpg"/>
          <p:cNvPicPr>
            <a:picLocks noChangeAspect="1"/>
          </p:cNvPicPr>
          <p:nvPr/>
        </p:nvPicPr>
        <p:blipFill>
          <a:blip r:embed="rId3" cstate="print">
            <a:lum bright="-17000" contrast="17000"/>
          </a:blip>
          <a:stretch>
            <a:fillRect/>
          </a:stretch>
        </p:blipFill>
        <p:spPr>
          <a:xfrm>
            <a:off x="971601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95536" y="692696"/>
            <a:ext cx="8280920" cy="5040560"/>
            <a:chOff x="971550" y="981075"/>
            <a:chExt cx="7921625" cy="5463208"/>
          </a:xfrm>
        </p:grpSpPr>
        <p:sp>
          <p:nvSpPr>
            <p:cNvPr id="31745" name="Line 13"/>
            <p:cNvSpPr>
              <a:spLocks noChangeShapeType="1"/>
            </p:cNvSpPr>
            <p:nvPr/>
          </p:nvSpPr>
          <p:spPr bwMode="auto">
            <a:xfrm>
              <a:off x="2700338" y="1844675"/>
              <a:ext cx="439261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6" name="Line 14"/>
            <p:cNvSpPr>
              <a:spLocks noChangeShapeType="1"/>
            </p:cNvSpPr>
            <p:nvPr/>
          </p:nvSpPr>
          <p:spPr bwMode="auto">
            <a:xfrm>
              <a:off x="5040313" y="1628775"/>
              <a:ext cx="0" cy="2159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7" name="Line 15"/>
            <p:cNvSpPr>
              <a:spLocks noChangeShapeType="1"/>
            </p:cNvSpPr>
            <p:nvPr/>
          </p:nvSpPr>
          <p:spPr bwMode="auto">
            <a:xfrm>
              <a:off x="2700338" y="1844675"/>
              <a:ext cx="0" cy="2159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Line 16"/>
            <p:cNvSpPr>
              <a:spLocks noChangeShapeType="1"/>
            </p:cNvSpPr>
            <p:nvPr/>
          </p:nvSpPr>
          <p:spPr bwMode="auto">
            <a:xfrm>
              <a:off x="7092950" y="1844675"/>
              <a:ext cx="0" cy="25241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Line 17"/>
            <p:cNvSpPr>
              <a:spLocks noChangeShapeType="1"/>
            </p:cNvSpPr>
            <p:nvPr/>
          </p:nvSpPr>
          <p:spPr bwMode="auto">
            <a:xfrm flipV="1">
              <a:off x="1979613" y="2997200"/>
              <a:ext cx="18732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Line 21"/>
            <p:cNvSpPr>
              <a:spLocks noChangeShapeType="1"/>
            </p:cNvSpPr>
            <p:nvPr/>
          </p:nvSpPr>
          <p:spPr bwMode="auto">
            <a:xfrm>
              <a:off x="5976938" y="3068638"/>
              <a:ext cx="208756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Line 22"/>
            <p:cNvSpPr>
              <a:spLocks noChangeShapeType="1"/>
            </p:cNvSpPr>
            <p:nvPr/>
          </p:nvSpPr>
          <p:spPr bwMode="auto">
            <a:xfrm>
              <a:off x="7164388" y="2781300"/>
              <a:ext cx="0" cy="28733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23"/>
            <p:cNvSpPr>
              <a:spLocks noChangeShapeType="1"/>
            </p:cNvSpPr>
            <p:nvPr/>
          </p:nvSpPr>
          <p:spPr bwMode="auto">
            <a:xfrm>
              <a:off x="2736850" y="2779713"/>
              <a:ext cx="0" cy="2174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24"/>
            <p:cNvSpPr>
              <a:spLocks noChangeShapeType="1"/>
            </p:cNvSpPr>
            <p:nvPr/>
          </p:nvSpPr>
          <p:spPr bwMode="auto">
            <a:xfrm>
              <a:off x="3851275" y="2997200"/>
              <a:ext cx="0" cy="25241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25"/>
            <p:cNvSpPr>
              <a:spLocks noChangeShapeType="1"/>
            </p:cNvSpPr>
            <p:nvPr/>
          </p:nvSpPr>
          <p:spPr bwMode="auto">
            <a:xfrm>
              <a:off x="5976938" y="3068638"/>
              <a:ext cx="0" cy="1793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26"/>
            <p:cNvSpPr>
              <a:spLocks noChangeShapeType="1"/>
            </p:cNvSpPr>
            <p:nvPr/>
          </p:nvSpPr>
          <p:spPr bwMode="auto">
            <a:xfrm>
              <a:off x="8064500" y="3068638"/>
              <a:ext cx="0" cy="1793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27"/>
            <p:cNvSpPr>
              <a:spLocks noChangeShapeType="1"/>
            </p:cNvSpPr>
            <p:nvPr/>
          </p:nvSpPr>
          <p:spPr bwMode="auto">
            <a:xfrm>
              <a:off x="1979613" y="2997200"/>
              <a:ext cx="0" cy="25241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99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908175" y="981075"/>
              <a:ext cx="6264275" cy="576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chemeClr val="tx1"/>
                  </a:solidFill>
                  <a:latin typeface="Arial" charset="0"/>
                  <a:cs typeface="Arial" charset="0"/>
                </a:rPr>
                <a:t>Формы представления информации</a:t>
              </a:r>
            </a:p>
          </p:txBody>
        </p:sp>
        <p:sp>
          <p:nvSpPr>
            <p:cNvPr id="2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476375" y="2060575"/>
              <a:ext cx="2413000" cy="647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Знаковая </a:t>
              </a:r>
            </a:p>
          </p:txBody>
        </p:sp>
        <p:sp>
          <p:nvSpPr>
            <p:cNvPr id="3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940425" y="2060575"/>
              <a:ext cx="2413000" cy="647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chemeClr val="tx1"/>
                  </a:solidFill>
                  <a:latin typeface="Arial" charset="0"/>
                  <a:cs typeface="Arial" charset="0"/>
                </a:rPr>
                <a:t>Образная  </a:t>
              </a:r>
            </a:p>
          </p:txBody>
        </p:sp>
        <p:sp>
          <p:nvSpPr>
            <p:cNvPr id="4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71550" y="3284538"/>
              <a:ext cx="2089150" cy="86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информация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 естественном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языке</a:t>
              </a:r>
              <a:r>
                <a:rPr lang="ru-RU" sz="24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3203575" y="3284538"/>
              <a:ext cx="1944688" cy="86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информация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 формальном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языке</a:t>
              </a:r>
              <a:r>
                <a:rPr lang="ru-RU" sz="24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6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64163" y="3284538"/>
              <a:ext cx="1657350" cy="6492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изображение</a:t>
              </a:r>
              <a:endParaRPr lang="ru-RU" sz="24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235825" y="3284538"/>
              <a:ext cx="1657350" cy="6492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звук </a:t>
              </a:r>
              <a:endParaRPr lang="ru-RU" sz="24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3175828" y="4194727"/>
              <a:ext cx="1928743" cy="647700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ax2 + </a:t>
              </a:r>
              <a:r>
                <a:rPr lang="en-US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bx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+ c2 = 0</a:t>
              </a:r>
              <a:endParaRPr lang="ru-RU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d = b2 - 4ac</a:t>
              </a:r>
              <a:endParaRPr lang="ru-RU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71550" y="4194727"/>
              <a:ext cx="2066511" cy="2159000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языки,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используемые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для общения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между людьми,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называются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естественными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языками </a:t>
              </a:r>
              <a:endParaRPr lang="ru-RU" sz="24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80107" y="3953703"/>
              <a:ext cx="1653209" cy="2490580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1772" name="Picture 30" descr="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7874" y="4194727"/>
              <a:ext cx="1414463" cy="216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239966" y="3953703"/>
              <a:ext cx="1653209" cy="2490580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1774" name="Picture 31" descr="Зву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857213">
              <a:off x="6988832" y="4490684"/>
              <a:ext cx="2331452" cy="135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science-images-26.jpg">
            <a:extLst>
              <a:ext uri="{FF2B5EF4-FFF2-40B4-BE49-F238E27FC236}">
                <a16:creationId xmlns:a16="http://schemas.microsoft.com/office/drawing/2014/main" id="{7FA94160-6AFB-4430-BF11-6885E9D8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5" name="Прямоугольник с одним вырезанным углом 7">
            <a:extLst>
              <a:ext uri="{FF2B5EF4-FFF2-40B4-BE49-F238E27FC236}">
                <a16:creationId xmlns:a16="http://schemas.microsoft.com/office/drawing/2014/main" id="{A7618812-6D46-4557-9ACF-E36A483FD68F}"/>
              </a:ext>
            </a:extLst>
          </p:cNvPr>
          <p:cNvSpPr/>
          <p:nvPr/>
        </p:nvSpPr>
        <p:spPr>
          <a:xfrm flipH="1">
            <a:off x="1259632" y="1484784"/>
            <a:ext cx="7560840" cy="504056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— информация, ценная в данный момент времени.</a:t>
            </a:r>
          </a:p>
          <a:p>
            <a:pPr algn="just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Достоверность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— информация, полученная без искажений.</a:t>
            </a:r>
          </a:p>
          <a:p>
            <a:pPr algn="just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информация, выраженная на языке, понятном тому, кому она предназначена.</a:t>
            </a:r>
          </a:p>
          <a:p>
            <a:pPr algn="just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информация, достаточная для принятия правильного решения или понимания.</a:t>
            </a:r>
          </a:p>
          <a:p>
            <a:pPr algn="just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— определяется субъектом, получившим информацию в зависимости от объёма возможностей её использования.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id="{14D30295-4881-4AF5-9FF2-B656FAAA8F7E}"/>
              </a:ext>
            </a:extLst>
          </p:cNvPr>
          <p:cNvSpPr/>
          <p:nvPr/>
        </p:nvSpPr>
        <p:spPr>
          <a:xfrm>
            <a:off x="2483768" y="328065"/>
            <a:ext cx="5257800" cy="652663"/>
          </a:xfrm>
          <a:prstGeom prst="round2Same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Свойства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730670236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mputer-science-images-26.jpg">
            <a:extLst>
              <a:ext uri="{FF2B5EF4-FFF2-40B4-BE49-F238E27FC236}">
                <a16:creationId xmlns:a16="http://schemas.microsoft.com/office/drawing/2014/main" id="{34631CCA-F433-41A1-B905-DE1ECD09E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19" y="1718631"/>
            <a:ext cx="8737761" cy="477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600"/>
              </a:spcBef>
              <a:spcAft>
                <a:spcPts val="600"/>
              </a:spcAft>
            </a:pPr>
            <a:endParaRPr lang="ru-RU" altLang="ru-RU" sz="240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1560" y="1259709"/>
            <a:ext cx="8521736" cy="53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  Информационные процессы</a:t>
            </a:r>
            <a:r>
              <a:rPr lang="ru-RU" altLang="ru-RU" sz="2400" b="1" dirty="0">
                <a:solidFill>
                  <a:srgbClr val="000066"/>
                </a:solidFill>
              </a:rPr>
              <a:t> </a:t>
            </a:r>
            <a:r>
              <a:rPr lang="ru-RU" altLang="ru-RU" sz="2400" dirty="0"/>
              <a:t>– </a:t>
            </a:r>
            <a:r>
              <a:rPr lang="ru-RU" sz="2400" dirty="0"/>
              <a:t>процессы, </a:t>
            </a:r>
            <a:br>
              <a:rPr lang="ru-RU" sz="2400" dirty="0"/>
            </a:br>
            <a:r>
              <a:rPr lang="ru-RU" sz="2400" dirty="0"/>
              <a:t>связанные с изменением информации или действиями с использованием информации.</a:t>
            </a:r>
          </a:p>
          <a:p>
            <a:pPr marL="266700" algn="just">
              <a:spcBef>
                <a:spcPts val="300"/>
              </a:spcBef>
              <a:spcAft>
                <a:spcPts val="300"/>
              </a:spcAft>
              <a:defRPr/>
            </a:pPr>
            <a:endParaRPr lang="ru-RU" sz="2400" dirty="0"/>
          </a:p>
          <a:p>
            <a:pPr marL="26670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altLang="ru-RU" sz="2400" dirty="0"/>
              <a:t>Основные </a:t>
            </a:r>
            <a:r>
              <a:rPr lang="ru-RU" altLang="ru-RU" sz="2400" b="1" dirty="0">
                <a:solidFill>
                  <a:srgbClr val="000066"/>
                </a:solidFill>
              </a:rPr>
              <a:t>информационные процессы</a:t>
            </a:r>
            <a:r>
              <a:rPr lang="ru-RU" altLang="ru-RU" sz="2400" dirty="0"/>
              <a:t>: </a:t>
            </a:r>
          </a:p>
          <a:p>
            <a:pPr marL="6096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0066"/>
                </a:solidFill>
              </a:rPr>
              <a:t>сбор</a:t>
            </a:r>
            <a:r>
              <a:rPr lang="ru-RU" altLang="ru-RU" sz="2400" dirty="0"/>
              <a:t> информации – </a:t>
            </a:r>
            <a:r>
              <a:rPr lang="ru-RU" sz="1600" dirty="0"/>
              <a:t>целеустремленное нахождение первичной информации</a:t>
            </a:r>
            <a:endParaRPr lang="ru-RU" altLang="ru-RU" sz="1600" dirty="0"/>
          </a:p>
          <a:p>
            <a:pPr marL="6096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0066"/>
                </a:solidFill>
              </a:rPr>
              <a:t>обработка</a:t>
            </a:r>
            <a:r>
              <a:rPr lang="ru-RU" altLang="ru-RU" sz="2400" dirty="0"/>
              <a:t> информации - </a:t>
            </a:r>
            <a:r>
              <a:rPr lang="ru-RU" altLang="ru-RU" sz="1600" dirty="0"/>
              <a:t>целенаправленные действия </a:t>
            </a:r>
            <a:r>
              <a:rPr lang="ru-RU" sz="1600" dirty="0"/>
              <a:t>над имеющейся информацией с целью получения новой</a:t>
            </a:r>
            <a:r>
              <a:rPr lang="ru-RU" altLang="ru-RU" sz="1600" dirty="0"/>
              <a:t>.</a:t>
            </a:r>
            <a:endParaRPr lang="ru-RU" sz="1600" dirty="0"/>
          </a:p>
          <a:p>
            <a:pPr marL="6096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0066"/>
                </a:solidFill>
              </a:rPr>
              <a:t>хранение</a:t>
            </a:r>
            <a:r>
              <a:rPr lang="ru-RU" altLang="ru-RU" sz="2400" dirty="0"/>
              <a:t> информации - </a:t>
            </a:r>
            <a:r>
              <a:rPr lang="ru-RU" sz="1600" dirty="0"/>
              <a:t>запись информации во вспомогательные запоминающие устройства на различных носителях для последующего использования</a:t>
            </a:r>
            <a:endParaRPr lang="ru-RU" altLang="ru-RU" sz="1600" dirty="0"/>
          </a:p>
          <a:p>
            <a:pPr marL="6096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0066"/>
                </a:solidFill>
              </a:rPr>
              <a:t>передача</a:t>
            </a:r>
            <a:r>
              <a:rPr lang="ru-RU" altLang="ru-RU" sz="2400" dirty="0"/>
              <a:t> информации - </a:t>
            </a:r>
            <a:r>
              <a:rPr lang="ru-RU" sz="1600" dirty="0"/>
              <a:t>перемещение информации в пространстве - от источника до потребителя.</a:t>
            </a:r>
          </a:p>
          <a:p>
            <a:pPr marL="6096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ru-RU" altLang="ru-RU" sz="2400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44"/>
            <a:ext cx="9144000" cy="743314"/>
          </a:xfrm>
          <a:solidFill>
            <a:schemeClr val="bg1"/>
          </a:solidFill>
        </p:spPr>
        <p:txBody>
          <a:bodyPr anchor="ctr"/>
          <a:lstStyle/>
          <a:p>
            <a:pPr marL="266700" algn="l"/>
            <a:r>
              <a:rPr lang="ru-RU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процессы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 cmpd="sng">
            <a:solidFill>
              <a:srgbClr val="00006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75" y="239820"/>
            <a:ext cx="830587" cy="8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778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19" y="1718631"/>
            <a:ext cx="8737761" cy="477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600"/>
              </a:spcBef>
              <a:spcAft>
                <a:spcPts val="600"/>
              </a:spcAft>
            </a:pPr>
            <a:endParaRPr lang="ru-RU" altLang="ru-RU" sz="240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-1" y="1617033"/>
            <a:ext cx="9144001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cs typeface="Arial" panose="020B0604020202020204" pitchFamily="34" charset="0"/>
              </a:rPr>
              <a:t>Передача </a:t>
            </a:r>
            <a:r>
              <a:rPr lang="ru-RU" sz="2400" b="1" dirty="0">
                <a:solidFill>
                  <a:srgbClr val="000066"/>
                </a:solidFill>
              </a:rPr>
              <a:t>информации </a:t>
            </a:r>
            <a:r>
              <a:rPr lang="ru-RU" altLang="ru-RU" sz="2400" dirty="0"/>
              <a:t>– </a:t>
            </a:r>
            <a:r>
              <a:rPr lang="ru-RU" sz="2400" dirty="0"/>
              <a:t>перемещение информации </a:t>
            </a:r>
            <a:br>
              <a:rPr lang="ru-RU" sz="2400" dirty="0"/>
            </a:br>
            <a:r>
              <a:rPr lang="ru-RU" sz="2400" dirty="0"/>
              <a:t>в пространстве - от источника до потребителя.</a:t>
            </a:r>
          </a:p>
          <a:p>
            <a:pPr marL="266700"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0066"/>
                </a:solidFill>
              </a:rPr>
              <a:t>Схема передачи информации:</a:t>
            </a:r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altLang="ru-RU" sz="2400" b="1" i="1" dirty="0">
              <a:solidFill>
                <a:srgbClr val="000066"/>
              </a:solidFill>
            </a:endParaRPr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sz="2400" dirty="0"/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sz="2400" dirty="0"/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altLang="ru-RU" sz="2400" b="1" i="1" dirty="0">
              <a:solidFill>
                <a:srgbClr val="000066"/>
              </a:solidFill>
            </a:endParaRPr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altLang="ru-RU" sz="2400" dirty="0"/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sz="2400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44"/>
            <a:ext cx="9144000" cy="1080000"/>
          </a:xfrm>
          <a:solidFill>
            <a:schemeClr val="bg1"/>
          </a:solidFill>
        </p:spPr>
        <p:txBody>
          <a:bodyPr anchor="ctr"/>
          <a:lstStyle/>
          <a:p>
            <a:pPr marL="266700" algn="l"/>
            <a:r>
              <a:rPr lang="ru-RU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381944"/>
            <a:ext cx="9144000" cy="0"/>
          </a:xfrm>
          <a:prstGeom prst="line">
            <a:avLst/>
          </a:prstGeom>
          <a:ln w="25400" cmpd="sng">
            <a:solidFill>
              <a:srgbClr val="00006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05814" y="3636127"/>
            <a:ext cx="1872000" cy="576262"/>
          </a:xfrm>
          <a:prstGeom prst="chevron">
            <a:avLst>
              <a:gd name="adj" fmla="val 3340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информации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111109" y="3636127"/>
            <a:ext cx="1872000" cy="577850"/>
          </a:xfrm>
          <a:prstGeom prst="chevron">
            <a:avLst>
              <a:gd name="adj" fmla="val 3067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Кодирующее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911421" y="3636127"/>
            <a:ext cx="1224000" cy="576262"/>
          </a:xfrm>
          <a:prstGeom prst="chevron">
            <a:avLst>
              <a:gd name="adj" fmla="val 3191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037419" y="3636127"/>
            <a:ext cx="2016000" cy="577850"/>
          </a:xfrm>
          <a:prstGeom prst="chevron">
            <a:avLst>
              <a:gd name="adj" fmla="val 3463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Декодирующее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976143" y="3636127"/>
            <a:ext cx="1872000" cy="576262"/>
          </a:xfrm>
          <a:prstGeom prst="chevron">
            <a:avLst>
              <a:gd name="adj" fmla="val 2940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Приемник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информации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4192071" y="3082675"/>
            <a:ext cx="469232" cy="55345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94724" y="3116362"/>
            <a:ext cx="96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помехи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5E0CF-FED7-4C29-B893-3F7B22109107}"/>
              </a:ext>
            </a:extLst>
          </p:cNvPr>
          <p:cNvSpPr txBox="1"/>
          <p:nvPr/>
        </p:nvSpPr>
        <p:spPr>
          <a:xfrm>
            <a:off x="539552" y="4941168"/>
            <a:ext cx="830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Передается информация с помощью специальных условных сигналов.</a:t>
            </a:r>
          </a:p>
        </p:txBody>
      </p:sp>
    </p:spTree>
    <p:extLst>
      <p:ext uri="{BB962C8B-B14F-4D97-AF65-F5344CB8AC3E}">
        <p14:creationId xmlns:p14="http://schemas.microsoft.com/office/powerpoint/2010/main" val="16494527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1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19" y="1718631"/>
            <a:ext cx="8737761" cy="477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600"/>
              </a:spcBef>
              <a:spcAft>
                <a:spcPts val="600"/>
              </a:spcAft>
            </a:pPr>
            <a:endParaRPr lang="ru-RU" altLang="ru-RU" sz="240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-1" y="1617033"/>
            <a:ext cx="9144001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cs typeface="Arial" panose="020B0604020202020204" pitchFamily="34" charset="0"/>
              </a:rPr>
              <a:t>Хранение </a:t>
            </a:r>
            <a:r>
              <a:rPr lang="ru-RU" sz="2400" b="1" dirty="0">
                <a:solidFill>
                  <a:srgbClr val="000066"/>
                </a:solidFill>
              </a:rPr>
              <a:t>информации </a:t>
            </a:r>
            <a:r>
              <a:rPr lang="ru-RU" altLang="ru-RU" sz="2400" dirty="0"/>
              <a:t>– </a:t>
            </a:r>
            <a:r>
              <a:rPr lang="ru-RU" sz="2400" dirty="0"/>
              <a:t>запись информации </a:t>
            </a:r>
            <a:br>
              <a:rPr lang="ru-RU" sz="2400" dirty="0"/>
            </a:br>
            <a:r>
              <a:rPr lang="ru-RU" sz="2400" dirty="0"/>
              <a:t>во вспомогательные запоминающие устройства </a:t>
            </a:r>
            <a:br>
              <a:rPr lang="ru-RU" sz="2400" dirty="0"/>
            </a:br>
            <a:r>
              <a:rPr lang="ru-RU" sz="2400" dirty="0"/>
              <a:t>на различных носителях для последующего использования.</a:t>
            </a:r>
          </a:p>
          <a:p>
            <a:pPr marL="266700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cs typeface="Arial" panose="020B0604020202020204" pitchFamily="34" charset="0"/>
              </a:rPr>
              <a:t>Материальный носитель</a:t>
            </a:r>
            <a:r>
              <a:rPr lang="ru-RU" altLang="ru-RU" sz="2400" dirty="0"/>
              <a:t> – </a:t>
            </a:r>
            <a:r>
              <a:rPr lang="ru-RU" sz="2400" dirty="0"/>
              <a:t>это объект или среда, </a:t>
            </a:r>
            <a:br>
              <a:rPr lang="ru-RU" sz="2400" dirty="0"/>
            </a:br>
            <a:r>
              <a:rPr lang="ru-RU" sz="2400" dirty="0"/>
              <a:t>которые могут содержать информацию.</a:t>
            </a:r>
          </a:p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sz="2000" i="1" dirty="0">
              <a:solidFill>
                <a:srgbClr val="000066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44"/>
            <a:ext cx="9144000" cy="1080000"/>
          </a:xfrm>
          <a:solidFill>
            <a:schemeClr val="bg1"/>
          </a:solidFill>
        </p:spPr>
        <p:txBody>
          <a:bodyPr anchor="ctr"/>
          <a:lstStyle/>
          <a:p>
            <a:pPr marL="266700" algn="l"/>
            <a:r>
              <a:rPr lang="ru-RU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информации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381944"/>
            <a:ext cx="9144000" cy="0"/>
          </a:xfrm>
          <a:prstGeom prst="line">
            <a:avLst/>
          </a:prstGeom>
          <a:ln w="25400" cmpd="sng">
            <a:solidFill>
              <a:srgbClr val="00006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3" y="4542425"/>
            <a:ext cx="1251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buch"/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61" y="4542425"/>
            <a:ext cx="17377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3.bp.blogspot.com/_T9DyWDO2osk/TT2l0MtzgDI/AAAAAAAAAI4/UT0xMqCECco/s1600/HardDri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0" y="4542425"/>
            <a:ext cx="191642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71" y="4542425"/>
            <a:ext cx="18991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http://pc-azbuka.ru/wp-content/uploads/2013/03/pic_1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92" y="4530007"/>
            <a:ext cx="107135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356" y="5757071"/>
            <a:ext cx="93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26882" y="5757071"/>
            <a:ext cx="719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6697" y="5757071"/>
            <a:ext cx="1519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жесткий диск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63578" y="5757071"/>
            <a:ext cx="97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</a:t>
            </a:r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6968" y="5757071"/>
            <a:ext cx="1697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Drive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034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2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Что же такое информатика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28803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pPr algn="just">
              <a:buNone/>
            </a:pP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Информатика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 - область человеческой деятельности, связанная с процессами преобразования информации с помощью компьютеров и других средств вычислительной техники. </a:t>
            </a:r>
          </a:p>
          <a:p>
            <a:pPr algn="just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Информатика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 - это наука изучающая приемы создания, хранения, обработки, передачи и анализа информации средствами вычислительной техники, а также принципы функционирования этих средств и методы управления ими.</a:t>
            </a:r>
          </a:p>
        </p:txBody>
      </p:sp>
      <p:pic>
        <p:nvPicPr>
          <p:cNvPr id="4" name="Рисунок 3" descr="148048686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341984" y="4220418"/>
            <a:ext cx="7344816" cy="2376264"/>
          </a:xfrm>
          <a:prstGeom prst="rect">
            <a:avLst/>
          </a:prstGeom>
        </p:spPr>
      </p:pic>
      <p:pic>
        <p:nvPicPr>
          <p:cNvPr id="5" name="Рисунок 4" descr="1294164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979202" y="2979204"/>
            <a:ext cx="6858002" cy="8995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science-images-26.jpg">
            <a:extLst>
              <a:ext uri="{FF2B5EF4-FFF2-40B4-BE49-F238E27FC236}">
                <a16:creationId xmlns:a16="http://schemas.microsoft.com/office/drawing/2014/main" id="{45C269B1-1C14-4ADB-AFDE-ABB68D807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0587" y="797508"/>
            <a:ext cx="79178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Человек может представить информацию в знаковой или образной форме:</a:t>
            </a: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lvl="1" indent="261938" algn="just">
              <a:buFontTx/>
              <a:buBlip>
                <a:blip r:embed="rId3"/>
              </a:buBlip>
              <a:defRPr/>
            </a:pPr>
            <a:r>
              <a:rPr lang="ru-RU" sz="2400" dirty="0">
                <a:latin typeface="+mn-lt"/>
              </a:rPr>
              <a:t>знаковое представление информации дискретно;</a:t>
            </a:r>
          </a:p>
          <a:p>
            <a:pPr lvl="1" indent="261938" algn="just">
              <a:buFontTx/>
              <a:buBlip>
                <a:blip r:embed="rId3"/>
              </a:buBlip>
              <a:defRPr/>
            </a:pPr>
            <a:r>
              <a:rPr lang="ru-RU" sz="2400" dirty="0">
                <a:latin typeface="+mn-lt"/>
              </a:rPr>
              <a:t>образное представление информации непрерывно.</a:t>
            </a:r>
          </a:p>
          <a:p>
            <a:pPr lvl="1" algn="just">
              <a:defRPr/>
            </a:pPr>
            <a:endParaRPr lang="ru-RU" sz="2400" dirty="0">
              <a:latin typeface="+mn-lt"/>
            </a:endParaRP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Чтобы информацию сохранить ее нужно </a:t>
            </a:r>
            <a:r>
              <a:rPr lang="ru-RU" sz="2400" b="1" dirty="0"/>
              <a:t>закодировать.</a:t>
            </a:r>
            <a:endParaRPr lang="ru-RU" sz="2400" b="1" dirty="0">
              <a:latin typeface="+mn-lt"/>
            </a:endParaRP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Кодирование</a:t>
            </a:r>
            <a:r>
              <a:rPr lang="ru-RU" sz="2400" b="1" dirty="0">
                <a:latin typeface="+mn-lt"/>
              </a:rPr>
              <a:t> - </a:t>
            </a:r>
            <a:r>
              <a:rPr lang="ru-RU" sz="2400" dirty="0">
                <a:latin typeface="+mn-lt"/>
              </a:rPr>
              <a:t>представление информации в той или иной форме.</a:t>
            </a: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современной вычислительной технике информация кодируется при помощи алфавита состоящего из двух символов (0 и 1).</a:t>
            </a:r>
          </a:p>
        </p:txBody>
      </p:sp>
      <p:sp>
        <p:nvSpPr>
          <p:cNvPr id="26626" name="Заголовок 2"/>
          <p:cNvSpPr>
            <a:spLocks/>
          </p:cNvSpPr>
          <p:nvPr/>
        </p:nvSpPr>
        <p:spPr bwMode="auto">
          <a:xfrm>
            <a:off x="395536" y="188913"/>
            <a:ext cx="856895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A3E147-84C9-4B28-B167-AC9BA94D57D3}"/>
              </a:ext>
            </a:extLst>
          </p:cNvPr>
          <p:cNvSpPr/>
          <p:nvPr/>
        </p:nvSpPr>
        <p:spPr>
          <a:xfrm>
            <a:off x="1547664" y="18891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/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информации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A71485-0451-40C6-A5E6-97DAA53AC1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Измерение информации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050AE0A-CC77-430D-81E9-26BE32C0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196975"/>
            <a:ext cx="31686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endParaRPr lang="ru-RU" altLang="ru-RU" sz="2800">
              <a:solidFill>
                <a:schemeClr val="bg1"/>
              </a:solidFill>
            </a:endParaRPr>
          </a:p>
          <a:p>
            <a:pPr eaLnBrk="1" hangingPunct="1">
              <a:lnSpc>
                <a:spcPct val="135000"/>
              </a:lnSpc>
            </a:pPr>
            <a:endParaRPr lang="ru-RU" altLang="ru-RU" sz="2800">
              <a:solidFill>
                <a:schemeClr val="bg1"/>
              </a:solidFill>
            </a:endParaRPr>
          </a:p>
          <a:p>
            <a:pPr eaLnBrk="1" hangingPunct="1">
              <a:lnSpc>
                <a:spcPct val="135000"/>
              </a:lnSpc>
            </a:pPr>
            <a:endParaRPr lang="ru-RU" altLang="ru-RU" sz="2800">
              <a:solidFill>
                <a:schemeClr val="bg1"/>
              </a:solidFill>
            </a:endParaRPr>
          </a:p>
          <a:p>
            <a:pPr eaLnBrk="1" hangingPunct="1">
              <a:lnSpc>
                <a:spcPct val="135000"/>
              </a:lnSpc>
            </a:pPr>
            <a:endParaRPr lang="ru-RU" altLang="ru-RU" sz="2800">
              <a:solidFill>
                <a:schemeClr val="bg1"/>
              </a:solidFill>
            </a:endParaRPr>
          </a:p>
          <a:p>
            <a:pPr eaLnBrk="1" hangingPunct="1">
              <a:lnSpc>
                <a:spcPct val="135000"/>
              </a:lnSpc>
            </a:pPr>
            <a:r>
              <a:rPr lang="ru-RU" altLang="ru-RU" sz="28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35000"/>
              </a:lnSpc>
            </a:pPr>
            <a:endParaRPr lang="ru-RU" altLang="ru-RU" sz="900">
              <a:solidFill>
                <a:schemeClr val="bg1"/>
              </a:solidFill>
            </a:endParaRPr>
          </a:p>
        </p:txBody>
      </p:sp>
      <p:sp>
        <p:nvSpPr>
          <p:cNvPr id="10244" name="Text Box 22">
            <a:extLst>
              <a:ext uri="{FF2B5EF4-FFF2-40B4-BE49-F238E27FC236}">
                <a16:creationId xmlns:a16="http://schemas.microsoft.com/office/drawing/2014/main" id="{AEEC333F-958D-4626-8018-88CBA389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924175"/>
            <a:ext cx="1800225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Вероятностный подход</a:t>
            </a:r>
          </a:p>
        </p:txBody>
      </p:sp>
      <p:sp>
        <p:nvSpPr>
          <p:cNvPr id="10245" name="Text Box 23">
            <a:extLst>
              <a:ext uri="{FF2B5EF4-FFF2-40B4-BE49-F238E27FC236}">
                <a16:creationId xmlns:a16="http://schemas.microsoft.com/office/drawing/2014/main" id="{A4C7D1E1-7873-4F46-BD24-FD79397A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924175"/>
            <a:ext cx="1403350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Алфавитный подход</a:t>
            </a:r>
          </a:p>
        </p:txBody>
      </p:sp>
      <p:sp>
        <p:nvSpPr>
          <p:cNvPr id="10246" name="Text Box 26">
            <a:extLst>
              <a:ext uri="{FF2B5EF4-FFF2-40B4-BE49-F238E27FC236}">
                <a16:creationId xmlns:a16="http://schemas.microsoft.com/office/drawing/2014/main" id="{D7B80B73-4239-4931-BEF5-8C5D47A7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84313"/>
            <a:ext cx="316865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b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ИНФОРМАЦИЯ</a:t>
            </a:r>
            <a:br>
              <a:rPr lang="ru-RU" sz="2400">
                <a:latin typeface="Arial" charset="0"/>
                <a:cs typeface="Arial" charset="0"/>
              </a:rPr>
            </a:b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0247" name="Text Box 27">
            <a:extLst>
              <a:ext uri="{FF2B5EF4-FFF2-40B4-BE49-F238E27FC236}">
                <a16:creationId xmlns:a16="http://schemas.microsoft.com/office/drawing/2014/main" id="{F89668E2-50BB-4E42-A6F4-F7DE1973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557338"/>
            <a:ext cx="421005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Подходы к измерению информации</a:t>
            </a:r>
          </a:p>
        </p:txBody>
      </p:sp>
      <p:sp>
        <p:nvSpPr>
          <p:cNvPr id="10248" name="Text Box 28">
            <a:extLst>
              <a:ext uri="{FF2B5EF4-FFF2-40B4-BE49-F238E27FC236}">
                <a16:creationId xmlns:a16="http://schemas.microsoft.com/office/drawing/2014/main" id="{E9C00BB2-1FA8-486F-B559-BEA743CD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97200"/>
            <a:ext cx="1692275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по отношению к человеку</a:t>
            </a:r>
          </a:p>
        </p:txBody>
      </p:sp>
      <p:sp>
        <p:nvSpPr>
          <p:cNvPr id="10249" name="Text Box 29">
            <a:extLst>
              <a:ext uri="{FF2B5EF4-FFF2-40B4-BE49-F238E27FC236}">
                <a16:creationId xmlns:a16="http://schemas.microsoft.com/office/drawing/2014/main" id="{D857A8EA-CAEC-401F-876F-EFB8EE00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924175"/>
            <a:ext cx="1728787" cy="739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по отношению к техническим устройствам</a:t>
            </a:r>
          </a:p>
        </p:txBody>
      </p:sp>
      <p:sp>
        <p:nvSpPr>
          <p:cNvPr id="9226" name="Line 31">
            <a:extLst>
              <a:ext uri="{FF2B5EF4-FFF2-40B4-BE49-F238E27FC236}">
                <a16:creationId xmlns:a16="http://schemas.microsoft.com/office/drawing/2014/main" id="{83942D45-5C47-4890-B8FB-7BF71B82E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349500"/>
            <a:ext cx="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32">
            <a:extLst>
              <a:ext uri="{FF2B5EF4-FFF2-40B4-BE49-F238E27FC236}">
                <a16:creationId xmlns:a16="http://schemas.microsoft.com/office/drawing/2014/main" id="{3184E65B-CCAF-4AE2-B14A-F636F5C7D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349500"/>
            <a:ext cx="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Text Box 33">
            <a:extLst>
              <a:ext uri="{FF2B5EF4-FFF2-40B4-BE49-F238E27FC236}">
                <a16:creationId xmlns:a16="http://schemas.microsoft.com/office/drawing/2014/main" id="{645DD7B8-ABCF-4DA8-A398-64301396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21163"/>
            <a:ext cx="1189037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Знания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53" name="Text Box 34">
            <a:extLst>
              <a:ext uri="{FF2B5EF4-FFF2-40B4-BE49-F238E27FC236}">
                <a16:creationId xmlns:a16="http://schemas.microsoft.com/office/drawing/2014/main" id="{A7B8596C-F49B-4D35-A92A-469AE64E0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2232025" cy="55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Последовательность символов, сигналов </a:t>
            </a:r>
          </a:p>
        </p:txBody>
      </p:sp>
      <p:sp>
        <p:nvSpPr>
          <p:cNvPr id="9230" name="Line 35">
            <a:extLst>
              <a:ext uri="{FF2B5EF4-FFF2-40B4-BE49-F238E27FC236}">
                <a16:creationId xmlns:a16="http://schemas.microsoft.com/office/drawing/2014/main" id="{37E45D75-8634-47C7-8871-9403EA1D5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3573463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Line 36">
            <a:extLst>
              <a:ext uri="{FF2B5EF4-FFF2-40B4-BE49-F238E27FC236}">
                <a16:creationId xmlns:a16="http://schemas.microsoft.com/office/drawing/2014/main" id="{CDAA8440-7132-4D86-A161-B25F2A567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36449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2" name="Line 37">
            <a:extLst>
              <a:ext uri="{FF2B5EF4-FFF2-40B4-BE49-F238E27FC236}">
                <a16:creationId xmlns:a16="http://schemas.microsoft.com/office/drawing/2014/main" id="{64763086-D246-47D8-BB1F-9CF0FEC01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420938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38">
            <a:extLst>
              <a:ext uri="{FF2B5EF4-FFF2-40B4-BE49-F238E27FC236}">
                <a16:creationId xmlns:a16="http://schemas.microsoft.com/office/drawing/2014/main" id="{5EFCB6F9-67AE-4AEA-B687-BB52C6B59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2420938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Text Box 39">
            <a:extLst>
              <a:ext uri="{FF2B5EF4-FFF2-40B4-BE49-F238E27FC236}">
                <a16:creationId xmlns:a16="http://schemas.microsoft.com/office/drawing/2014/main" id="{B1F46388-0827-4102-B6C9-18F1078C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05263"/>
            <a:ext cx="1944688" cy="1165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Через неопределенность знаний с учетом вероятности событий </a:t>
            </a:r>
          </a:p>
        </p:txBody>
      </p:sp>
      <p:sp>
        <p:nvSpPr>
          <p:cNvPr id="10260" name="Text Box 41">
            <a:extLst>
              <a:ext uri="{FF2B5EF4-FFF2-40B4-BE49-F238E27FC236}">
                <a16:creationId xmlns:a16="http://schemas.microsoft.com/office/drawing/2014/main" id="{8936BFB0-3B56-47B9-8122-E25CA25D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716338"/>
            <a:ext cx="1511300" cy="1590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Через количество символов с учетом информацион-ного веса символов</a:t>
            </a:r>
          </a:p>
        </p:txBody>
      </p:sp>
      <p:sp>
        <p:nvSpPr>
          <p:cNvPr id="9236" name="Line 42">
            <a:extLst>
              <a:ext uri="{FF2B5EF4-FFF2-40B4-BE49-F238E27FC236}">
                <a16:creationId xmlns:a16="http://schemas.microsoft.com/office/drawing/2014/main" id="{51024919-D992-40BB-B757-51A2A3CA2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Freeform 43">
            <a:extLst>
              <a:ext uri="{FF2B5EF4-FFF2-40B4-BE49-F238E27FC236}">
                <a16:creationId xmlns:a16="http://schemas.microsoft.com/office/drawing/2014/main" id="{302A59C5-2C0E-46D2-8614-DF7E31A53269}"/>
              </a:ext>
            </a:extLst>
          </p:cNvPr>
          <p:cNvSpPr>
            <a:spLocks/>
          </p:cNvSpPr>
          <p:nvPr/>
        </p:nvSpPr>
        <p:spPr bwMode="auto">
          <a:xfrm>
            <a:off x="827088" y="4581525"/>
            <a:ext cx="4681537" cy="935038"/>
          </a:xfrm>
          <a:custGeom>
            <a:avLst/>
            <a:gdLst>
              <a:gd name="T0" fmla="*/ 0 w 2858"/>
              <a:gd name="T1" fmla="*/ 0 h 635"/>
              <a:gd name="T2" fmla="*/ 0 w 2858"/>
              <a:gd name="T3" fmla="*/ 935038 h 635"/>
              <a:gd name="T4" fmla="*/ 4681537 w 2858"/>
              <a:gd name="T5" fmla="*/ 935038 h 635"/>
              <a:gd name="T6" fmla="*/ 4681537 w 2858"/>
              <a:gd name="T7" fmla="*/ 60078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858"/>
              <a:gd name="T13" fmla="*/ 0 h 635"/>
              <a:gd name="T14" fmla="*/ 2858 w 2858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8" h="635">
                <a:moveTo>
                  <a:pt x="0" y="0"/>
                </a:moveTo>
                <a:lnTo>
                  <a:pt x="0" y="635"/>
                </a:lnTo>
                <a:lnTo>
                  <a:pt x="2858" y="635"/>
                </a:lnTo>
                <a:lnTo>
                  <a:pt x="2858" y="408"/>
                </a:lnTo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8" name="Freeform 45">
            <a:extLst>
              <a:ext uri="{FF2B5EF4-FFF2-40B4-BE49-F238E27FC236}">
                <a16:creationId xmlns:a16="http://schemas.microsoft.com/office/drawing/2014/main" id="{78FD0CF6-3DA6-44BA-AF98-A7105DD6F805}"/>
              </a:ext>
            </a:extLst>
          </p:cNvPr>
          <p:cNvSpPr>
            <a:spLocks/>
          </p:cNvSpPr>
          <p:nvPr/>
        </p:nvSpPr>
        <p:spPr bwMode="auto">
          <a:xfrm>
            <a:off x="2627313" y="5013325"/>
            <a:ext cx="5761037" cy="1079500"/>
          </a:xfrm>
          <a:custGeom>
            <a:avLst/>
            <a:gdLst>
              <a:gd name="T0" fmla="*/ 0 w 2903"/>
              <a:gd name="T1" fmla="*/ 0 h 998"/>
              <a:gd name="T2" fmla="*/ 0 w 2903"/>
              <a:gd name="T3" fmla="*/ 1079500 h 998"/>
              <a:gd name="T4" fmla="*/ 5761037 w 2903"/>
              <a:gd name="T5" fmla="*/ 1079500 h 998"/>
              <a:gd name="T6" fmla="*/ 5761037 w 2903"/>
              <a:gd name="T7" fmla="*/ 294212 h 998"/>
              <a:gd name="T8" fmla="*/ 0 60000 65536"/>
              <a:gd name="T9" fmla="*/ 0 60000 65536"/>
              <a:gd name="T10" fmla="*/ 0 60000 65536"/>
              <a:gd name="T11" fmla="*/ 0 60000 65536"/>
              <a:gd name="T12" fmla="*/ 0 w 2903"/>
              <a:gd name="T13" fmla="*/ 0 h 998"/>
              <a:gd name="T14" fmla="*/ 2903 w 2903"/>
              <a:gd name="T15" fmla="*/ 998 h 9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03" h="998">
                <a:moveTo>
                  <a:pt x="0" y="0"/>
                </a:moveTo>
                <a:lnTo>
                  <a:pt x="0" y="998"/>
                </a:lnTo>
                <a:lnTo>
                  <a:pt x="2903" y="998"/>
                </a:lnTo>
                <a:lnTo>
                  <a:pt x="2903" y="272"/>
                </a:lnTo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4" name="Text Box 23">
            <a:extLst>
              <a:ext uri="{FF2B5EF4-FFF2-40B4-BE49-F238E27FC236}">
                <a16:creationId xmlns:a16="http://schemas.microsoft.com/office/drawing/2014/main" id="{F0DD7E84-1248-4426-B65D-F7D120B1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24175"/>
            <a:ext cx="1871663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Содержательный подход</a:t>
            </a:r>
          </a:p>
        </p:txBody>
      </p:sp>
      <p:sp>
        <p:nvSpPr>
          <p:cNvPr id="9240" name="Line 37">
            <a:extLst>
              <a:ext uri="{FF2B5EF4-FFF2-40B4-BE49-F238E27FC236}">
                <a16:creationId xmlns:a16="http://schemas.microsoft.com/office/drawing/2014/main" id="{BFCA258D-3552-483A-B871-2F7F7264A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20938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42">
            <a:extLst>
              <a:ext uri="{FF2B5EF4-FFF2-40B4-BE49-F238E27FC236}">
                <a16:creationId xmlns:a16="http://schemas.microsoft.com/office/drawing/2014/main" id="{5891249F-A89F-4F43-AE3F-55D4EA2D8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34290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Line 42">
            <a:extLst>
              <a:ext uri="{FF2B5EF4-FFF2-40B4-BE49-F238E27FC236}">
                <a16:creationId xmlns:a16="http://schemas.microsoft.com/office/drawing/2014/main" id="{4F1C34F5-A226-434F-AF49-50B207B76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1A5DBB-E12E-4E6E-9DDF-5E583E77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047750"/>
            <a:ext cx="6353175" cy="4762500"/>
          </a:xfrm>
          <a:prstGeom prst="rect">
            <a:avLst/>
          </a:prstGeom>
        </p:spPr>
      </p:pic>
      <p:pic>
        <p:nvPicPr>
          <p:cNvPr id="6" name="Рисунок 5" descr="computer-science-images-26.jpg">
            <a:extLst>
              <a:ext uri="{FF2B5EF4-FFF2-40B4-BE49-F238E27FC236}">
                <a16:creationId xmlns:a16="http://schemas.microsoft.com/office/drawing/2014/main" id="{61B5E6BD-C631-4DB2-8C5D-1BE669F41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6719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980728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САМОЕ ГЛАВНОЕ: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7344816" cy="55446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600" dirty="0">
                <a:solidFill>
                  <a:srgbClr val="002060"/>
                </a:solidFill>
              </a:rPr>
              <a:t>Информатика- это наука, изучающая все способы получения, хранения, обработки и передачи информации.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2600" dirty="0">
                <a:solidFill>
                  <a:srgbClr val="002060"/>
                </a:solidFill>
              </a:rPr>
              <a:t>  Информация- это сведения об окружающем мире.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2600" dirty="0">
                <a:solidFill>
                  <a:srgbClr val="002060"/>
                </a:solidFill>
              </a:rPr>
              <a:t>  Человек получает информацию с помощью органов чувств: органов зрения, слуха, вкуса, осязания и обоняния.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2600" dirty="0">
                <a:solidFill>
                  <a:srgbClr val="002060"/>
                </a:solidFill>
              </a:rPr>
              <a:t>  Виды информации по форме представления: текстовая, графическая, звуковая, видеоинформация.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2600" dirty="0">
                <a:solidFill>
                  <a:srgbClr val="002060"/>
                </a:solidFill>
              </a:rPr>
              <a:t>  Человек постоянно совершает действия, связанные с получением и передачей, хранением и обработкой информации.</a:t>
            </a:r>
          </a:p>
        </p:txBody>
      </p:sp>
      <p:pic>
        <p:nvPicPr>
          <p:cNvPr id="5" name="Рисунок 4" descr="12941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8000"/>
          </a:blip>
          <a:stretch>
            <a:fillRect/>
          </a:stretch>
        </p:blipFill>
        <p:spPr>
          <a:xfrm rot="16200000">
            <a:off x="-3051208" y="3051213"/>
            <a:ext cx="6858002" cy="7555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science-images-26.jpg">
            <a:extLst>
              <a:ext uri="{FF2B5EF4-FFF2-40B4-BE49-F238E27FC236}">
                <a16:creationId xmlns:a16="http://schemas.microsoft.com/office/drawing/2014/main" id="{69BCBA41-005A-4763-9ABB-F7B6EE748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3707" y="3013706"/>
            <a:ext cx="6858001" cy="83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D2F9B8-F17B-4FE9-B548-F265089D7590}"/>
              </a:ext>
            </a:extLst>
          </p:cNvPr>
          <p:cNvSpPr txBox="1"/>
          <p:nvPr/>
        </p:nvSpPr>
        <p:spPr>
          <a:xfrm>
            <a:off x="1979712" y="220486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59014453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Термин 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информатика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возник в 60-х гг. во Франции для названия области, занимающейся автоматизированной обработкой информации с помощью ЭВМ. Французский термин 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информатика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образован путем слияния слов 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информация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и 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автоматика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и означает "автоматизированная переработка информации".</a:t>
            </a:r>
          </a:p>
        </p:txBody>
      </p:sp>
      <p:pic>
        <p:nvPicPr>
          <p:cNvPr id="3" name="Рисунок 2" descr="39_v-respublike-mariy-el-nachi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9000" contrast="33000"/>
          </a:blip>
          <a:stretch>
            <a:fillRect/>
          </a:stretch>
        </p:blipFill>
        <p:spPr>
          <a:xfrm>
            <a:off x="683568" y="2924944"/>
            <a:ext cx="8064896" cy="3600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      </a:t>
            </a:r>
            <a:r>
              <a:rPr lang="ru-RU" sz="2400" dirty="0">
                <a:solidFill>
                  <a:srgbClr val="002060"/>
                </a:solidFill>
              </a:rPr>
              <a:t>В нашей стране термин </a:t>
            </a:r>
            <a:r>
              <a:rPr lang="ru-RU" sz="2400" dirty="0">
                <a:solidFill>
                  <a:srgbClr val="FF0000"/>
                </a:solidFill>
              </a:rPr>
              <a:t>"информатика" </a:t>
            </a:r>
            <a:r>
              <a:rPr lang="ru-RU" sz="2400" dirty="0">
                <a:solidFill>
                  <a:srgbClr val="002060"/>
                </a:solidFill>
              </a:rPr>
              <a:t>утвердился в 1983 г. </a:t>
            </a:r>
          </a:p>
          <a:p>
            <a:pPr algn="just"/>
            <a:endParaRPr lang="ru-RU" sz="3200" dirty="0">
              <a:solidFill>
                <a:srgbClr val="002060"/>
              </a:solidFill>
            </a:endParaRPr>
          </a:p>
          <a:p>
            <a:pPr algn="just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16671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     </a:t>
            </a:r>
            <a:r>
              <a:rPr lang="ru-RU" sz="2400" dirty="0">
                <a:solidFill>
                  <a:srgbClr val="002060"/>
                </a:solidFill>
              </a:rPr>
              <a:t>Развитие информатики связано с появлением ЭВМ и начинающейся с середины 50-х г 20 столетия компьютерной революцией. Всю историю информатики разбивают на два этапа: предыстория и история.</a:t>
            </a:r>
          </a:p>
        </p:txBody>
      </p:sp>
      <p:pic>
        <p:nvPicPr>
          <p:cNvPr id="4" name="Рисунок 3" descr="12941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5" name="Рисунок 4" descr="17957697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6351" y="1284304"/>
            <a:ext cx="2448272" cy="178056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history_informatics.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272808" cy="5093074"/>
          </a:xfrm>
          <a:prstGeom prst="rect">
            <a:avLst/>
          </a:prstGeom>
        </p:spPr>
      </p:pic>
      <p:pic>
        <p:nvPicPr>
          <p:cNvPr id="3" name="Рисунок 2" descr="1294164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4" name="Рисунок 3" descr="careers-health-speech-therap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2016224" cy="1124744"/>
          </a:xfrm>
          <a:prstGeom prst="rect">
            <a:avLst/>
          </a:prstGeom>
        </p:spPr>
      </p:pic>
      <p:pic>
        <p:nvPicPr>
          <p:cNvPr id="5" name="Рисунок 4" descr="1410709092_1pismo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2051720" y="5733256"/>
            <a:ext cx="2232248" cy="1124744"/>
          </a:xfrm>
          <a:prstGeom prst="rect">
            <a:avLst/>
          </a:prstGeom>
        </p:spPr>
      </p:pic>
      <p:pic>
        <p:nvPicPr>
          <p:cNvPr id="6" name="Рисунок 5" descr="chto-pochitat-iz-populyarnyx-spiskov-knig4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4283968" y="5733256"/>
            <a:ext cx="2448272" cy="1124744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732241" y="5733256"/>
            <a:ext cx="2411760" cy="11247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6858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Задачи информатики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59284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Изучение информационных процессов любой природы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Разработка техники и технологий переработки информации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Внедрение техники  и технологий во все сферы общественной жизни</a:t>
            </a:r>
          </a:p>
        </p:txBody>
      </p:sp>
      <p:pic>
        <p:nvPicPr>
          <p:cNvPr id="4" name="Рисунок 3" descr="12941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4000" contrast="24000"/>
          </a:blip>
          <a:stretch>
            <a:fillRect/>
          </a:stretch>
        </p:blipFill>
        <p:spPr>
          <a:xfrm rot="16200000">
            <a:off x="5193197" y="2907195"/>
            <a:ext cx="6858001" cy="104360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836712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Направления информатики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66689" y="944724"/>
            <a:ext cx="7181775" cy="5796644"/>
          </a:xfrm>
        </p:spPr>
        <p:txBody>
          <a:bodyPr>
            <a:noAutofit/>
          </a:bodyPr>
          <a:lstStyle/>
          <a:p>
            <a:r>
              <a:rPr lang="ru-RU" sz="1800" b="1" dirty="0"/>
              <a:t>аппаратное обеспечение (</a:t>
            </a:r>
            <a:r>
              <a:rPr lang="ru-RU" sz="1800" b="1" dirty="0" err="1"/>
              <a:t>hardware</a:t>
            </a:r>
            <a:r>
              <a:rPr lang="ru-RU" sz="1800" b="1" dirty="0"/>
              <a:t>)</a:t>
            </a:r>
            <a:r>
              <a:rPr lang="ru-RU" sz="1800" dirty="0"/>
              <a:t> - строение и принципы работы компьютерного и сетевого оборудования;</a:t>
            </a:r>
          </a:p>
          <a:p>
            <a:endParaRPr lang="ru-RU" sz="1800" b="1" dirty="0"/>
          </a:p>
          <a:p>
            <a:r>
              <a:rPr lang="ru-RU" sz="1800" b="1" dirty="0"/>
              <a:t>алгоритмы (</a:t>
            </a:r>
            <a:r>
              <a:rPr lang="ru-RU" sz="1800" b="1" dirty="0" err="1"/>
              <a:t>brainware</a:t>
            </a:r>
            <a:r>
              <a:rPr lang="ru-RU" sz="1800" b="1" dirty="0"/>
              <a:t>) -</a:t>
            </a:r>
            <a:r>
              <a:rPr lang="ru-RU" sz="1800" dirty="0"/>
              <a:t>  математические методы и модели, языки программирования, разработка программ и приложений;</a:t>
            </a:r>
          </a:p>
          <a:p>
            <a:endParaRPr lang="ru-RU" sz="1800" dirty="0"/>
          </a:p>
          <a:p>
            <a:r>
              <a:rPr lang="ru-RU" sz="1800" b="1" dirty="0"/>
              <a:t>прикладная информатика и программное обеспечение (</a:t>
            </a:r>
            <a:r>
              <a:rPr lang="ru-RU" sz="1800" b="1" dirty="0" err="1"/>
              <a:t>software</a:t>
            </a:r>
            <a:r>
              <a:rPr lang="ru-RU" sz="1800" b="1" dirty="0"/>
              <a:t>)</a:t>
            </a:r>
            <a:r>
              <a:rPr lang="ru-RU" sz="1800" dirty="0"/>
              <a:t> - возможности и использование программ, приложений, компьютеров, баз данных в различных сферах человеческой деятельности.</a:t>
            </a:r>
          </a:p>
          <a:p>
            <a:endParaRPr lang="ru-RU" sz="1800" dirty="0"/>
          </a:p>
          <a:p>
            <a:r>
              <a:rPr lang="ru-RU" sz="1800" b="1" dirty="0"/>
              <a:t>искусственный интеллект</a:t>
            </a:r>
            <a:r>
              <a:rPr lang="ru-RU" sz="1800" dirty="0"/>
              <a:t> -вопросы распознавания образов и звуков, интеллектуального перевода, возможностей саморазвития вычислительных систем и др.</a:t>
            </a:r>
          </a:p>
          <a:p>
            <a:endParaRPr lang="ru-RU" sz="1800" dirty="0"/>
          </a:p>
          <a:p>
            <a:r>
              <a:rPr lang="ru-RU" sz="1800" b="1" dirty="0"/>
              <a:t>теоретическая информатика</a:t>
            </a:r>
            <a:r>
              <a:rPr lang="ru-RU" sz="1800" dirty="0"/>
              <a:t> -понятие об информации, кодирование, математическая логика и др.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 descr="12941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691171" y="2691172"/>
            <a:ext cx="6858002" cy="14756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837C1-7D14-405D-8A9E-724E0C2FDB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1772816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CDA9E9-04E8-4C43-9C26-0F0255E1E617}"/>
              </a:ext>
            </a:extLst>
          </p:cNvPr>
          <p:cNvSpPr/>
          <p:nvPr/>
        </p:nvSpPr>
        <p:spPr>
          <a:xfrm>
            <a:off x="539552" y="26064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222222"/>
                </a:solidFill>
                <a:ea typeface="Times New Roman" panose="02020603050405020304" pitchFamily="18" charset="0"/>
              </a:rPr>
              <a:t>С информатикой часто связывают одно из следующих понятий: это либо отрасль производства, либо фундаментальная наука, либо прикладная дисциплина, либо совокупность определенных средств, используемых для преобразования информации. В соответствии с этим структура информатики различна в зависимости от вкладываемого содержания</a:t>
            </a: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F3B631-8710-4771-ADBC-3EB6878235BC}"/>
              </a:ext>
            </a:extLst>
          </p:cNvPr>
          <p:cNvSpPr/>
          <p:nvPr/>
        </p:nvSpPr>
        <p:spPr>
          <a:xfrm>
            <a:off x="395536" y="5500389"/>
            <a:ext cx="8424936" cy="123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Главная функция информатики</a:t>
            </a:r>
            <a:r>
              <a:rPr lang="ru-RU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в разработке методов и средств преобразования информации с использованием компьютера, а также в применении их при организации технологического процесса преобразования информации.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95196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2.png"/>
          <p:cNvPicPr>
            <a:picLocks noChangeAspect="1"/>
          </p:cNvPicPr>
          <p:nvPr/>
        </p:nvPicPr>
        <p:blipFill>
          <a:blip r:embed="rId2" cstate="print">
            <a:lum bright="-22000" contrast="22000"/>
          </a:blip>
          <a:stretch>
            <a:fillRect/>
          </a:stretch>
        </p:blipFill>
        <p:spPr>
          <a:xfrm>
            <a:off x="395536" y="332656"/>
            <a:ext cx="8280920" cy="63367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667</Words>
  <Application>Microsoft Office PowerPoint</Application>
  <PresentationFormat>Экран (4:3)</PresentationFormat>
  <Paragraphs>174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Информатика как наука и учебный предмет в школе</vt:lpstr>
      <vt:lpstr>Что же такое информатика</vt:lpstr>
      <vt:lpstr>Презентация PowerPoint</vt:lpstr>
      <vt:lpstr>Презентация PowerPoint</vt:lpstr>
      <vt:lpstr>Презентация PowerPoint</vt:lpstr>
      <vt:lpstr>Задачи информатики</vt:lpstr>
      <vt:lpstr>Направления информатики</vt:lpstr>
      <vt:lpstr>Презентация PowerPoint</vt:lpstr>
      <vt:lpstr>Презентация PowerPoint</vt:lpstr>
      <vt:lpstr>Презентация PowerPoint</vt:lpstr>
      <vt:lpstr>Что же такое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Измерение информации</vt:lpstr>
      <vt:lpstr>Презентация PowerPoint</vt:lpstr>
      <vt:lpstr>САМОЕ ГЛАВНОЕ: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как наука и учебный предмет в школе</dc:title>
  <dc:creator>Оксана</dc:creator>
  <cp:lastModifiedBy>Пользователь</cp:lastModifiedBy>
  <cp:revision>50</cp:revision>
  <dcterms:created xsi:type="dcterms:W3CDTF">2017-05-12T06:41:39Z</dcterms:created>
  <dcterms:modified xsi:type="dcterms:W3CDTF">2023-09-04T05:01:50Z</dcterms:modified>
</cp:coreProperties>
</file>