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8" r:id="rId3"/>
    <p:sldId id="262" r:id="rId4"/>
    <p:sldId id="263" r:id="rId5"/>
    <p:sldId id="264" r:id="rId6"/>
    <p:sldId id="282" r:id="rId7"/>
    <p:sldId id="273" r:id="rId8"/>
    <p:sldId id="275" r:id="rId9"/>
    <p:sldId id="280" r:id="rId10"/>
    <p:sldId id="267" r:id="rId11"/>
    <p:sldId id="277" r:id="rId12"/>
    <p:sldId id="276" r:id="rId13"/>
    <p:sldId id="284" r:id="rId14"/>
    <p:sldId id="279" r:id="rId15"/>
    <p:sldId id="259" r:id="rId16"/>
    <p:sldId id="261" r:id="rId17"/>
    <p:sldId id="281" r:id="rId18"/>
    <p:sldId id="28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926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orient="horz" pos="6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2F8B"/>
    <a:srgbClr val="FFFFFF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6" autoAdjust="0"/>
    <p:restoredTop sz="89076" autoAdjust="0"/>
  </p:normalViewPr>
  <p:slideViewPr>
    <p:cSldViewPr>
      <p:cViewPr>
        <p:scale>
          <a:sx n="70" d="100"/>
          <a:sy n="70" d="100"/>
        </p:scale>
        <p:origin x="-1644" y="-744"/>
      </p:cViewPr>
      <p:guideLst>
        <p:guide orient="horz" pos="4065"/>
        <p:guide orient="horz" pos="663"/>
        <p:guide pos="5602"/>
        <p:guide pos="476"/>
        <p:guide pos="385"/>
        <p:guide/>
        <p:guide pos="5556"/>
        <p:guide pos="151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8682"/>
    </p:cViewPr>
  </p:sorterViewPr>
  <p:notesViewPr>
    <p:cSldViewPr>
      <p:cViewPr varScale="1">
        <p:scale>
          <a:sx n="83" d="100"/>
          <a:sy n="83" d="100"/>
        </p:scale>
        <p:origin x="-16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91728-1E6F-4D38-A709-202A381AACD1}" type="datetimeFigureOut">
              <a:rPr lang="ru-RU" smtClean="0"/>
              <a:pPr/>
              <a:t>10.08.2017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E11E7-4FA8-414C-A763-02B4941B0B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119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ECFB-AFAA-43A6-80AE-F6B6BF481728}" type="datetimeFigureOut">
              <a:rPr lang="ru-RU" smtClean="0"/>
              <a:pPr/>
              <a:t>10.08.2017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705C0-65DE-437A-8D67-B1204842C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3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Лупа – переход на скрытый слайд с доп. Материалами</a:t>
            </a:r>
          </a:p>
          <a:p>
            <a:r>
              <a:rPr lang="ru-RU" dirty="0" smtClean="0"/>
              <a:t>Можно обсудить, какие цветовые решения слайдов допустимы, а какие нет. По «пробелу» появляются значки – «галочка», «крестик»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504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Комментарии</a:t>
            </a:r>
          </a:p>
          <a:p>
            <a:r>
              <a:rPr lang="ru-RU" dirty="0" smtClean="0"/>
              <a:t>Интерактивные элементы – карандаши, щелчок по которым вызывает описание соответствующего цвета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448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Кнопки справа запускают демонстрацию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431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348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111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071670" y="0"/>
            <a:ext cx="707233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rIns="0"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 rIns="0"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000768"/>
            <a:ext cx="207167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10 класс</a:t>
            </a:r>
            <a:endParaRPr lang="ru-RU" sz="3400" b="1" cap="none" spc="0" dirty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6572264" y="214290"/>
            <a:ext cx="2214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Информатика</a:t>
            </a:r>
            <a:endParaRPr lang="ru-RU" sz="2400" b="0" cap="none" spc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Ирина\фото\Выпускной\логотип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5929330"/>
            <a:ext cx="2075784" cy="678995"/>
          </a:xfrm>
          <a:prstGeom prst="rect">
            <a:avLst/>
          </a:prstGeom>
          <a:noFill/>
        </p:spPr>
      </p:pic>
      <p:pic>
        <p:nvPicPr>
          <p:cNvPr id="1026" name="Picture 2" descr="C:\Documents and Settings\Администратор.HOME-FDD52612A3\Рабочий стол\Ирина_Раб стол\10-2\01.bmp"/>
          <p:cNvPicPr>
            <a:picLocks noChangeAspect="1" noChangeArrowheads="1"/>
          </p:cNvPicPr>
          <p:nvPr userDrawn="1"/>
        </p:nvPicPr>
        <p:blipFill>
          <a:blip r:embed="rId3"/>
          <a:srcRect l="2674" r="1625"/>
          <a:stretch>
            <a:fillRect/>
          </a:stretch>
        </p:blipFill>
        <p:spPr bwMode="auto">
          <a:xfrm>
            <a:off x="0" y="2285992"/>
            <a:ext cx="2068776" cy="18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01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736"/>
            <a:ext cx="8215369" cy="48051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05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195404"/>
            <a:ext cx="37830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1835166"/>
            <a:ext cx="3783040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02274" y="1195404"/>
            <a:ext cx="37845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02274" y="1835166"/>
            <a:ext cx="3784526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24495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1071546"/>
            <a:ext cx="8215369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642910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/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6" r:id="rId7"/>
    <p:sldLayoutId id="2147483657" r:id="rId8"/>
    <p:sldLayoutId id="2147483654" r:id="rId9"/>
    <p:sldLayoutId id="2147483662" r:id="rId10"/>
    <p:sldLayoutId id="2147483661" r:id="rId11"/>
    <p:sldLayoutId id="2147483660" r:id="rId12"/>
    <p:sldLayoutId id="2147483655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70C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just" defTabSz="914400" rtl="0" eaLnBrk="1" latinLnBrk="0" hangingPunct="1">
        <a:spcBef>
          <a:spcPct val="20000"/>
        </a:spcBef>
        <a:buFont typeface="Arial" pitchFamily="34" charset="0"/>
        <a:buNone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10" Type="http://schemas.openxmlformats.org/officeDocument/2006/relationships/image" Target="../media/image28.png"/><Relationship Id="rId4" Type="http://schemas.openxmlformats.org/officeDocument/2006/relationships/image" Target="../media/image23.jpe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gif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gif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857233"/>
            <a:ext cx="6858048" cy="3214709"/>
          </a:xfrm>
        </p:spPr>
        <p:txBody>
          <a:bodyPr>
            <a:normAutofit/>
          </a:bodyPr>
          <a:lstStyle/>
          <a:p>
            <a:pPr>
              <a:tabLst>
                <a:tab pos="534988" algn="l"/>
              </a:tabLst>
            </a:pPr>
            <a:r>
              <a:rPr lang="ru-RU" dirty="0" smtClean="0"/>
              <a:t>КОМПЬЮТЕРНЫЕ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СОВРЕМЕННЫЕ  ТЕХНОЛОГИИ СОЗДАНИЯ И ОБРАБОТКИ ИНФОРМАЦИОННЫХ ОБЪЕКТОВ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Текст на слайдах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2069422"/>
          </a:xfrm>
        </p:spPr>
        <p:txBody>
          <a:bodyPr/>
          <a:lstStyle/>
          <a:p>
            <a:r>
              <a:rPr lang="ru-RU" b="1" dirty="0" smtClean="0"/>
              <a:t>Правила</a:t>
            </a:r>
            <a:r>
              <a:rPr lang="ru-RU" dirty="0" smtClean="0"/>
              <a:t>:</a:t>
            </a: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используйте только стандартные шрифты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гарнитура и кегль шрифта основного текста на всех слайдах должны быть одни и те </a:t>
            </a:r>
            <a:r>
              <a:rPr lang="ru-RU" dirty="0" smtClean="0"/>
              <a:t>же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шрифты без засечек </a:t>
            </a:r>
            <a:r>
              <a:rPr lang="ru-RU" dirty="0" smtClean="0"/>
              <a:t>лучше</a:t>
            </a:r>
            <a:r>
              <a:rPr lang="ru-RU" dirty="0"/>
              <a:t>, чем с </a:t>
            </a:r>
            <a:r>
              <a:rPr lang="ru-RU" dirty="0" smtClean="0"/>
              <a:t>засечками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115616" y="3068960"/>
            <a:ext cx="7704856" cy="584775"/>
            <a:chOff x="1131910" y="5657671"/>
            <a:chExt cx="7704856" cy="584775"/>
          </a:xfrm>
        </p:grpSpPr>
        <p:sp>
          <p:nvSpPr>
            <p:cNvPr id="4" name="TextBox 3"/>
            <p:cNvSpPr txBox="1"/>
            <p:nvPr/>
          </p:nvSpPr>
          <p:spPr>
            <a:xfrm>
              <a:off x="1131910" y="5657671"/>
              <a:ext cx="2232000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Arial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80182" y="5657671"/>
              <a:ext cx="5096984" cy="58477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Times</a:t>
              </a:r>
              <a:r>
                <a: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New</a:t>
              </a:r>
              <a:r>
                <a: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Roman</a:t>
              </a:r>
              <a:endParaRPr lang="ru-RU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Рисунок 5" descr="нет0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78976" y="5693671"/>
              <a:ext cx="357790" cy="396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Рисунок 6" descr="да0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04118" y="5657671"/>
              <a:ext cx="473874" cy="46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9" name="Содержимое 2"/>
          <p:cNvSpPr txBox="1">
            <a:spLocks/>
          </p:cNvSpPr>
          <p:nvPr/>
        </p:nvSpPr>
        <p:spPr>
          <a:xfrm>
            <a:off x="642910" y="3666540"/>
            <a:ext cx="8215369" cy="1224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размер символов должен быть достаточным для их распознавания из самой отдаленной части аудитории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чем меньше текста на слайдах, тем лучше</a:t>
            </a:r>
            <a:endParaRPr lang="ru-RU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1115616" y="4869160"/>
            <a:ext cx="7700001" cy="1692092"/>
            <a:chOff x="1115616" y="4869160"/>
            <a:chExt cx="7700001" cy="1692092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4182" y="4887252"/>
              <a:ext cx="2232000" cy="1674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Рисунок 11" descr="нет0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7827" y="4977168"/>
              <a:ext cx="357790" cy="396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6" name="Picture 2" descr="C:\Users\Информ-1\Desktop\10 кл Презентации\10-25\10-25-1 Компьютерные презентации-14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5223" y="4887252"/>
              <a:ext cx="2232000" cy="1674000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Рисунок 13" descr="да0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38286" y="4869160"/>
              <a:ext cx="473874" cy="46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5616" y="4887252"/>
              <a:ext cx="2232000" cy="1674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Рисунок 21" descr="да0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7824" y="4869160"/>
              <a:ext cx="473874" cy="468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Стиль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3202" y="1071546"/>
            <a:ext cx="6017029" cy="3437574"/>
          </a:xfrm>
        </p:spPr>
        <p:txBody>
          <a:bodyPr/>
          <a:lstStyle/>
          <a:p>
            <a:r>
              <a:rPr lang="ru-RU" dirty="0" smtClean="0"/>
              <a:t>Под </a:t>
            </a:r>
            <a:r>
              <a:rPr lang="ru-RU" b="1" dirty="0" smtClean="0"/>
              <a:t>стилем</a:t>
            </a:r>
            <a:r>
              <a:rPr lang="ru-RU" dirty="0" smtClean="0"/>
              <a:t> понимается совокупность </a:t>
            </a:r>
            <a:r>
              <a:rPr lang="ru-RU" dirty="0"/>
              <a:t>значений свойств разных объектов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dirty="0" smtClean="0"/>
              <a:t>Стиль </a:t>
            </a:r>
            <a:r>
              <a:rPr lang="ru-RU" dirty="0"/>
              <a:t>оформления слайда задаёт: </a:t>
            </a:r>
            <a:endParaRPr lang="ru-RU" dirty="0" smtClean="0"/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 smtClean="0"/>
              <a:t>формат символов </a:t>
            </a:r>
            <a:r>
              <a:rPr lang="ru-RU" dirty="0"/>
              <a:t>(шрифт, </a:t>
            </a:r>
            <a:r>
              <a:rPr lang="ru-RU" dirty="0" smtClean="0"/>
              <a:t>размер, цвет, начертание</a:t>
            </a:r>
            <a:r>
              <a:rPr lang="ru-RU" dirty="0"/>
              <a:t>, эффекты, </a:t>
            </a:r>
            <a:r>
              <a:rPr lang="ru-RU" dirty="0" smtClean="0"/>
              <a:t>цвет </a:t>
            </a:r>
            <a:r>
              <a:rPr lang="ru-RU" dirty="0"/>
              <a:t>и т. п</a:t>
            </a:r>
            <a:r>
              <a:rPr lang="ru-RU" dirty="0" smtClean="0"/>
              <a:t>.) 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 smtClean="0"/>
              <a:t>формат </a:t>
            </a:r>
            <a:r>
              <a:rPr lang="ru-RU" dirty="0"/>
              <a:t>фона (цвет, наличие, </a:t>
            </a:r>
            <a:r>
              <a:rPr lang="ru-RU" dirty="0" smtClean="0"/>
              <a:t>размещение </a:t>
            </a:r>
            <a:r>
              <a:rPr lang="ru-RU" dirty="0"/>
              <a:t>и вид графических </a:t>
            </a:r>
            <a:r>
              <a:rPr lang="ru-RU" dirty="0" smtClean="0"/>
              <a:t>объектов)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 smtClean="0"/>
              <a:t>дополнительные цвета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 smtClean="0"/>
              <a:t>формат </a:t>
            </a:r>
            <a:r>
              <a:rPr lang="ru-RU" dirty="0"/>
              <a:t>графических и других </a:t>
            </a:r>
            <a:r>
              <a:rPr lang="ru-RU" dirty="0" smtClean="0"/>
              <a:t>объектов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496" y="3016650"/>
            <a:ext cx="2232000" cy="1674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268" y="4851344"/>
            <a:ext cx="2232000" cy="1674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268" y="1181956"/>
            <a:ext cx="2232000" cy="1674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643203" y="4509120"/>
            <a:ext cx="6017029" cy="2160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Стиль можно разработать самостоятельно или воспользоваться имеющимися </a:t>
            </a:r>
            <a:r>
              <a:rPr lang="ru-RU" dirty="0" err="1" smtClean="0"/>
              <a:t>заготов-ками</a:t>
            </a:r>
            <a:r>
              <a:rPr lang="ru-RU" dirty="0" smtClean="0"/>
              <a:t> (</a:t>
            </a:r>
            <a:r>
              <a:rPr lang="ru-RU" i="1" dirty="0" smtClean="0"/>
              <a:t>темами презентаций</a:t>
            </a:r>
            <a:r>
              <a:rPr lang="ru-RU" dirty="0" smtClean="0"/>
              <a:t>), разработан-</a:t>
            </a:r>
            <a:r>
              <a:rPr lang="ru-RU" dirty="0" err="1" smtClean="0"/>
              <a:t>ными</a:t>
            </a:r>
            <a:r>
              <a:rPr lang="ru-RU" dirty="0" smtClean="0"/>
              <a:t> профессиональными дизайнерами с соблюдением всех требований композиции и </a:t>
            </a:r>
            <a:r>
              <a:rPr lang="ru-RU" dirty="0" err="1" smtClean="0"/>
              <a:t>колористики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756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Анимация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1133318"/>
          </a:xfrm>
        </p:spPr>
        <p:txBody>
          <a:bodyPr/>
          <a:lstStyle/>
          <a:p>
            <a:r>
              <a:rPr lang="ru-RU" dirty="0" smtClean="0"/>
              <a:t>Для привлечение внимания </a:t>
            </a:r>
            <a:r>
              <a:rPr lang="ru-RU" dirty="0"/>
              <a:t>аудитории к излагаемому </a:t>
            </a:r>
            <a:r>
              <a:rPr lang="ru-RU" dirty="0" smtClean="0"/>
              <a:t>материалу используются </a:t>
            </a:r>
            <a:r>
              <a:rPr lang="ru-RU" dirty="0"/>
              <a:t>всевозможные анимационные </a:t>
            </a:r>
            <a:r>
              <a:rPr lang="ru-RU" dirty="0" smtClean="0"/>
              <a:t>эффекты на слайде или при переходе на следующий слайд.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678629" y="2383651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5" name="Группа 7"/>
          <p:cNvGrpSpPr/>
          <p:nvPr/>
        </p:nvGrpSpPr>
        <p:grpSpPr>
          <a:xfrm>
            <a:off x="714348" y="2276872"/>
            <a:ext cx="8072494" cy="1635093"/>
            <a:chOff x="428596" y="5072300"/>
            <a:chExt cx="5929354" cy="1694149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428596" y="5072300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28596" y="675326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1428728" y="2348309"/>
            <a:ext cx="74295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Компьютерная анимация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компьютерная имитация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движения с помощью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изменения формы объектов или показа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последовательных изображений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 фазами движения.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42911" y="4062462"/>
            <a:ext cx="8215369" cy="15267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Разумное </a:t>
            </a:r>
            <a:r>
              <a:rPr lang="ru-RU" dirty="0"/>
              <a:t>(умеренное) использование </a:t>
            </a:r>
            <a:r>
              <a:rPr lang="ru-RU" dirty="0" smtClean="0"/>
              <a:t>анимационных эф-</a:t>
            </a:r>
            <a:r>
              <a:rPr lang="ru-RU" dirty="0" err="1" smtClean="0"/>
              <a:t>фектов</a:t>
            </a:r>
            <a:r>
              <a:rPr lang="ru-RU" dirty="0" smtClean="0"/>
              <a:t> </a:t>
            </a:r>
            <a:r>
              <a:rPr lang="ru-RU" dirty="0"/>
              <a:t>обеспечивает лучшую наглядность и динамичность </a:t>
            </a:r>
            <a:r>
              <a:rPr lang="ru-RU" dirty="0" smtClean="0"/>
              <a:t>показа </a:t>
            </a:r>
            <a:r>
              <a:rPr lang="ru-RU" dirty="0"/>
              <a:t>и в результате </a:t>
            </a:r>
            <a:r>
              <a:rPr lang="ru-RU" dirty="0" smtClean="0"/>
              <a:t>– большую </a:t>
            </a:r>
            <a:r>
              <a:rPr lang="ru-RU" dirty="0"/>
              <a:t>эффективность презентации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642911" y="5589240"/>
            <a:ext cx="8215369" cy="8787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C00000"/>
                </a:solidFill>
              </a:rPr>
              <a:t>Бессмысленная анимация напротив «съедает» внимание зрителей и может вызвать раздражение.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67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Информ-1\Desktop\10 кл Презентации\10-25\02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9"/>
          <a:stretch/>
        </p:blipFill>
        <p:spPr bwMode="auto">
          <a:xfrm>
            <a:off x="4817849" y="1078136"/>
            <a:ext cx="4050639" cy="26568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Информ-1\Desktop\10 кл Презентации\10-25\Education-ELearning-Suite-946-27042015-20535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6" t="15619" r="17092" b="6777"/>
          <a:stretch/>
        </p:blipFill>
        <p:spPr bwMode="auto">
          <a:xfrm>
            <a:off x="667756" y="1078136"/>
            <a:ext cx="4048260" cy="26568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Информ-1\Desktop\10 кл Презентации\10-25\distance-education-8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76" y="3867869"/>
            <a:ext cx="8198412" cy="26574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Режимы показа презентации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67756" y="3257688"/>
            <a:ext cx="4096732" cy="432000"/>
          </a:xfrm>
          <a:prstGeom prst="rect">
            <a:avLst/>
          </a:prstGeom>
          <a:solidFill>
            <a:srgbClr val="FFFFFF">
              <a:alpha val="72157"/>
            </a:srgb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управляемый </a:t>
            </a:r>
            <a:r>
              <a:rPr lang="ru-RU" dirty="0" smtClean="0"/>
              <a:t>докладчиком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6023451"/>
            <a:ext cx="8496944" cy="430887"/>
          </a:xfrm>
          <a:prstGeom prst="rect">
            <a:avLst/>
          </a:prstGeom>
          <a:solidFill>
            <a:srgbClr val="FFFFFF">
              <a:alpha val="72157"/>
            </a:srgb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ru-RU" dirty="0"/>
              <a:t>управляемый </a:t>
            </a:r>
            <a:r>
              <a:rPr lang="ru-RU" dirty="0" smtClean="0"/>
              <a:t>пользователем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754160" y="3257688"/>
            <a:ext cx="4210328" cy="432000"/>
          </a:xfrm>
          <a:prstGeom prst="rect">
            <a:avLst/>
          </a:prstGeom>
          <a:solidFill>
            <a:srgbClr val="FFFFFF">
              <a:alpha val="72157"/>
            </a:srgb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автоматический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71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/>
              <a:t>возможности редакторов презентаций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340768"/>
            <a:ext cx="8215369" cy="5517232"/>
          </a:xfrm>
        </p:spPr>
        <p:txBody>
          <a:bodyPr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ru-RU" dirty="0" smtClean="0"/>
              <a:t>включение </a:t>
            </a:r>
            <a:r>
              <a:rPr lang="ru-RU" dirty="0"/>
              <a:t>в слайды презентации текстов, графических </a:t>
            </a:r>
            <a:r>
              <a:rPr lang="ru-RU" dirty="0" smtClean="0"/>
              <a:t>изображений</a:t>
            </a:r>
            <a:r>
              <a:rPr lang="ru-RU" dirty="0"/>
              <a:t>, видео- и </a:t>
            </a:r>
            <a:r>
              <a:rPr lang="ru-RU" dirty="0" err="1"/>
              <a:t>аудиообъектов</a:t>
            </a:r>
            <a:r>
              <a:rPr lang="ru-RU" dirty="0"/>
              <a:t>;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ru-RU" dirty="0" smtClean="0"/>
              <a:t>редактирование </a:t>
            </a:r>
            <a:r>
              <a:rPr lang="ru-RU" dirty="0"/>
              <a:t>и форматирование объектов презентации;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ru-RU" dirty="0" smtClean="0"/>
              <a:t>использование </a:t>
            </a:r>
            <a:r>
              <a:rPr lang="ru-RU" dirty="0"/>
              <a:t>шаблонов и стилей оформления слайдов;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ru-RU" dirty="0" smtClean="0"/>
              <a:t>применение </a:t>
            </a:r>
            <a:r>
              <a:rPr lang="ru-RU" dirty="0"/>
              <a:t>эффектов анимации к объектам презентации;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ru-RU" dirty="0" smtClean="0"/>
              <a:t>настройка </a:t>
            </a:r>
            <a:r>
              <a:rPr lang="ru-RU" dirty="0"/>
              <a:t>режимов демонстрации </a:t>
            </a:r>
            <a:r>
              <a:rPr lang="ru-RU" dirty="0" smtClean="0"/>
              <a:t>и </a:t>
            </a:r>
            <a:r>
              <a:rPr lang="ru-RU" dirty="0"/>
              <a:t>демонстрация </a:t>
            </a:r>
            <a:r>
              <a:rPr lang="ru-RU" dirty="0" smtClean="0"/>
              <a:t>презентации на </a:t>
            </a:r>
            <a:r>
              <a:rPr lang="ru-RU" dirty="0"/>
              <a:t>экране </a:t>
            </a:r>
            <a:r>
              <a:rPr lang="ru-RU" dirty="0" smtClean="0"/>
              <a:t>монитора или </a:t>
            </a:r>
            <a:r>
              <a:rPr lang="ru-RU" dirty="0"/>
              <a:t>с использованием мультимедийного проектора;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ru-RU" dirty="0" smtClean="0"/>
              <a:t>подготовка </a:t>
            </a:r>
            <a:r>
              <a:rPr lang="ru-RU" dirty="0"/>
              <a:t>слайдов презентации к печати на принтере;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ru-RU" dirty="0" smtClean="0"/>
              <a:t>сохранение </a:t>
            </a:r>
            <a:r>
              <a:rPr lang="ru-RU" dirty="0"/>
              <a:t>презентации в файлах разных </a:t>
            </a:r>
            <a:r>
              <a:rPr lang="ru-RU" dirty="0" smtClean="0"/>
              <a:t>форматов, в том числе, с возможностью её демонстрации на </a:t>
            </a:r>
            <a:r>
              <a:rPr lang="ru-RU" dirty="0"/>
              <a:t>компьютере, на </a:t>
            </a:r>
            <a:r>
              <a:rPr lang="ru-RU" dirty="0" smtClean="0"/>
              <a:t>котором не установлена </a:t>
            </a:r>
            <a:r>
              <a:rPr lang="ru-RU" dirty="0"/>
              <a:t>ни одна система обработки презентаций</a:t>
            </a:r>
          </a:p>
        </p:txBody>
      </p:sp>
    </p:spTree>
    <p:extLst>
      <p:ext uri="{BB962C8B-B14F-4D97-AF65-F5344CB8AC3E}">
        <p14:creationId xmlns:p14="http://schemas.microsoft.com/office/powerpoint/2010/main" val="60359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r>
              <a:rPr lang="ru-RU" b="1" dirty="0" smtClean="0"/>
              <a:t>Компьютерная презентация</a:t>
            </a:r>
            <a:r>
              <a:rPr lang="ru-RU" dirty="0" smtClean="0"/>
              <a:t> – это электронный </a:t>
            </a:r>
            <a:r>
              <a:rPr lang="ru-RU" dirty="0" err="1" smtClean="0"/>
              <a:t>мульти-медийный</a:t>
            </a:r>
            <a:r>
              <a:rPr lang="ru-RU" dirty="0" smtClean="0"/>
              <a:t> документ, который создают и используют для подачи информации широкой аудитории в наглядном и лаконичном виде.</a:t>
            </a:r>
          </a:p>
          <a:p>
            <a:r>
              <a:rPr lang="ru-RU" dirty="0" smtClean="0"/>
              <a:t>Различают слайдовые и потоковые презентации.</a:t>
            </a:r>
          </a:p>
          <a:p>
            <a:r>
              <a:rPr lang="ru-RU" dirty="0" smtClean="0"/>
              <a:t>Слайдовая презентация разрабатывается как </a:t>
            </a:r>
            <a:r>
              <a:rPr lang="ru-RU" dirty="0" err="1" smtClean="0"/>
              <a:t>последова-тельность</a:t>
            </a:r>
            <a:r>
              <a:rPr lang="ru-RU" dirty="0" smtClean="0"/>
              <a:t> слайдов – отдельных экранных страниц, каждая из которых может содержать текстовые, графические, видео- и </a:t>
            </a:r>
            <a:r>
              <a:rPr lang="ru-RU" dirty="0" err="1" smtClean="0"/>
              <a:t>аудиообъекты</a:t>
            </a:r>
            <a:r>
              <a:rPr lang="ru-RU" dirty="0" smtClean="0"/>
              <a:t>, а также гиперссылки.</a:t>
            </a:r>
          </a:p>
          <a:p>
            <a:r>
              <a:rPr lang="ru-RU" dirty="0" smtClean="0"/>
              <a:t>Потоковые презентации предназначены для непрерывного воспроизведения последовательности (потока) объектов с предварительно определённым временем показа каждого из них.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929222"/>
          </a:xfrm>
          <a:noFill/>
        </p:spPr>
        <p:txBody>
          <a:bodyPr>
            <a:noAutofit/>
          </a:bodyPr>
          <a:lstStyle/>
          <a:p>
            <a:r>
              <a:rPr lang="ru-RU" b="1" dirty="0" smtClean="0"/>
              <a:t>Этапы создания презентации</a:t>
            </a:r>
            <a:r>
              <a:rPr lang="ru-RU" dirty="0" smtClean="0"/>
              <a:t>: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arenR"/>
            </a:pPr>
            <a:r>
              <a:rPr lang="ru-RU" dirty="0" smtClean="0"/>
              <a:t>планирование (разработка структуры) презентации;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arenR"/>
            </a:pPr>
            <a:r>
              <a:rPr lang="ru-RU" dirty="0" smtClean="0"/>
              <a:t>создание и редактирование слайдов, монтаж презентации;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arenR"/>
            </a:pPr>
            <a:r>
              <a:rPr lang="ru-RU" dirty="0" smtClean="0"/>
              <a:t>репетиция выступления с разработанной презентацией, устранение выявленных недочётов.</a:t>
            </a:r>
          </a:p>
          <a:p>
            <a:r>
              <a:rPr lang="ru-RU" dirty="0" smtClean="0"/>
              <a:t>Процесс создания презентации будет проще при </a:t>
            </a:r>
            <a:r>
              <a:rPr lang="ru-RU" dirty="0" err="1" smtClean="0"/>
              <a:t>использова-нии</a:t>
            </a:r>
            <a:r>
              <a:rPr lang="ru-RU" dirty="0" smtClean="0"/>
              <a:t> разработанных профессиональными дизайнерами тем (стилей) презентаций. При разработке собственного стиля следует учитывать закономерности восприятия информации человеком.</a:t>
            </a:r>
          </a:p>
          <a:p>
            <a:r>
              <a:rPr lang="ru-RU" dirty="0" smtClean="0"/>
              <a:t>Разумное (умеренное) использование анимационных </a:t>
            </a:r>
            <a:r>
              <a:rPr lang="ru-RU" dirty="0" err="1" smtClean="0"/>
              <a:t>эффек-тов</a:t>
            </a:r>
            <a:r>
              <a:rPr lang="ru-RU" dirty="0" smtClean="0"/>
              <a:t> обеспечивает лучшую наглядность и динамичность показа, а значит, и </a:t>
            </a:r>
            <a:r>
              <a:rPr lang="ru-RU" dirty="0" err="1" smtClean="0"/>
              <a:t>бо́льшую</a:t>
            </a:r>
            <a:r>
              <a:rPr lang="ru-RU" dirty="0" smtClean="0"/>
              <a:t> эффективность презентации.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Давайте обсудим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Задание. </a:t>
            </a:r>
          </a:p>
          <a:p>
            <a:r>
              <a:rPr lang="ru-RU" dirty="0" smtClean="0"/>
              <a:t>Проанализируйте данную презентацию с точки зрения профессионального дизайнера и разработчика электронных презентаций. </a:t>
            </a:r>
          </a:p>
          <a:p>
            <a:r>
              <a:rPr lang="ru-RU" dirty="0" smtClean="0"/>
              <a:t>Найдите ошибки </a:t>
            </a:r>
            <a:r>
              <a:rPr lang="ru-RU" dirty="0" smtClean="0"/>
              <a:t>оформления. </a:t>
            </a:r>
            <a:endParaRPr lang="ru-RU" dirty="0" smtClean="0"/>
          </a:p>
          <a:p>
            <a:r>
              <a:rPr lang="ru-RU" dirty="0" smtClean="0"/>
              <a:t>Предложите варианты улучшения презентации.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124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5429288"/>
          </a:xfrm>
        </p:spPr>
        <p:txBody>
          <a:bodyPr/>
          <a:lstStyle/>
          <a:p>
            <a:pPr marL="177800" indent="-177800">
              <a:buFont typeface="Arial" pitchFamily="34" charset="0"/>
              <a:buChar char="•"/>
            </a:pPr>
            <a:r>
              <a:rPr lang="en-US" sz="1200" dirty="0" smtClean="0"/>
              <a:t>www.themegallery.com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200" dirty="0" smtClean="0"/>
              <a:t>http://bschiffman.net/wp-content/uploads/2013/08/colorwheel-petals-050313-dreamstime_l_14002042-copy.jpg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200" dirty="0" smtClean="0"/>
              <a:t>http://img-fotki.yandex.ru/get/6408/47407354.6ef/0_ea07d_727536d4_orig.png</a:t>
            </a:r>
            <a:endParaRPr lang="ru-RU" sz="120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sz="1200" dirty="0" smtClean="0"/>
              <a:t>http</a:t>
            </a:r>
            <a:r>
              <a:rPr lang="en-US" sz="1200" dirty="0"/>
              <a:t>://www.systembridge.co.uk/images/user/Education-ELearning-Suite-946-27042015-205359.jpg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200" dirty="0"/>
              <a:t>https://u.livelib.ru/reader/Arlett/o/f3ganhac/o-o.jpeg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200" dirty="0"/>
              <a:t>http://</a:t>
            </a:r>
            <a:r>
              <a:rPr lang="en-US" sz="1200" dirty="0" smtClean="0"/>
              <a:t>global-edu.ru/wp-content/uploads/2014/01/distance-education-800.jpg </a:t>
            </a:r>
            <a:endParaRPr lang="en-US" sz="1200" dirty="0"/>
          </a:p>
          <a:p>
            <a:pPr marL="177800" indent="-177800">
              <a:buFont typeface="Arial" pitchFamily="34" charset="0"/>
              <a:buChar char="•"/>
            </a:pPr>
            <a:endParaRPr lang="en-US" sz="1200" dirty="0"/>
          </a:p>
          <a:p>
            <a:pPr marL="177800" indent="-177800">
              <a:buFont typeface="Arial" pitchFamily="34" charset="0"/>
              <a:buChar char="•"/>
            </a:pP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12821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слова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компьютерная презентация</a:t>
            </a:r>
          </a:p>
          <a:p>
            <a:r>
              <a:rPr lang="ru-RU" dirty="0" smtClean="0"/>
              <a:t>слайдовые и потоковые презентации</a:t>
            </a:r>
          </a:p>
          <a:p>
            <a:r>
              <a:rPr lang="ru-RU" dirty="0" smtClean="0"/>
              <a:t>цветовой круг</a:t>
            </a:r>
          </a:p>
          <a:p>
            <a:r>
              <a:rPr lang="ru-RU" dirty="0" smtClean="0"/>
              <a:t>стиль презентации</a:t>
            </a:r>
          </a:p>
          <a:p>
            <a:r>
              <a:rPr lang="ru-RU" dirty="0" smtClean="0"/>
              <a:t>анимация </a:t>
            </a:r>
          </a:p>
          <a:p>
            <a:r>
              <a:rPr lang="ru-RU" dirty="0" smtClean="0"/>
              <a:t>режимы показа презентации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Компьютерные презентации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678629" y="1178326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4" name="Группа 7"/>
          <p:cNvGrpSpPr/>
          <p:nvPr/>
        </p:nvGrpSpPr>
        <p:grpSpPr>
          <a:xfrm>
            <a:off x="714348" y="1071547"/>
            <a:ext cx="8072494" cy="2643205"/>
            <a:chOff x="428596" y="5072300"/>
            <a:chExt cx="5929354" cy="1694149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428596" y="5072300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428596" y="675326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1428728" y="1142984"/>
            <a:ext cx="742955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Презентация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(от англ. </a:t>
            </a:r>
            <a:r>
              <a:rPr lang="en-US" sz="2200" i="1" dirty="0" smtClean="0">
                <a:latin typeface="Arial" pitchFamily="34" charset="0"/>
                <a:cs typeface="Arial" pitchFamily="34" charset="0"/>
              </a:rPr>
              <a:t>presentation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представление) – публичный способ представления информации, наглядный и эффектный.</a:t>
            </a:r>
          </a:p>
          <a:p>
            <a:pPr algn="just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Компьютерная презентация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– электронный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мульти-медийный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документ, который создают и используют для подачи информации широкой аудитории в наглядном и лаконичном виде.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714348" y="4214818"/>
            <a:ext cx="3929090" cy="2357454"/>
            <a:chOff x="714348" y="4214818"/>
            <a:chExt cx="3929090" cy="235745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rot="16200000" flipH="1">
              <a:off x="2444379" y="4412024"/>
              <a:ext cx="396000" cy="1588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Прямоугольник 16"/>
            <p:cNvSpPr/>
            <p:nvPr/>
          </p:nvSpPr>
          <p:spPr>
            <a:xfrm>
              <a:off x="714348" y="4643446"/>
              <a:ext cx="3929090" cy="192882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tIns="144000" rtlCol="0" anchor="t" anchorCtr="0"/>
            <a:lstStyle/>
            <a:p>
              <a:pPr algn="ctr"/>
              <a:r>
                <a:rPr lang="ru-RU" sz="2200" b="1" dirty="0" smtClean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СЛАЙДОВЫЕ ПРЕЗЕНТАЦИИ</a:t>
              </a:r>
              <a:endParaRPr lang="ru-RU" sz="2200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9" name="Picture 2" descr="C:\Documents and Settings\Администратор.HOME-FDD52612A3\Рабочий стол\Ирина_Раб стол\10-25\f504908b60a06da4ed99d42eddbb895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01780" y="5558597"/>
              <a:ext cx="857256" cy="85725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Picture 3" descr="C:\Documents and Settings\Администратор.HOME-FDD52612A3\Рабочий стол\Ирина_Раб стол\10-25\openoffice-impress-icon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08992" y="5496620"/>
              <a:ext cx="934314" cy="93431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3" name="Группа 32"/>
          <p:cNvGrpSpPr/>
          <p:nvPr/>
        </p:nvGrpSpPr>
        <p:grpSpPr>
          <a:xfrm>
            <a:off x="4857752" y="4214818"/>
            <a:ext cx="3929090" cy="2357454"/>
            <a:chOff x="4857752" y="4214818"/>
            <a:chExt cx="3929090" cy="2357454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 rot="16200000" flipH="1">
              <a:off x="6589372" y="4412024"/>
              <a:ext cx="396000" cy="1588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Прямоугольник 17"/>
            <p:cNvSpPr/>
            <p:nvPr/>
          </p:nvSpPr>
          <p:spPr>
            <a:xfrm>
              <a:off x="4857752" y="4643446"/>
              <a:ext cx="3929090" cy="192882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tIns="144000" rtlCol="0" anchor="t" anchorCtr="0"/>
            <a:lstStyle/>
            <a:p>
              <a:pPr algn="ctr"/>
              <a:r>
                <a:rPr lang="ru-RU" sz="2200" b="1" dirty="0" smtClean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ПОТОКОВЫЕ</a:t>
              </a:r>
              <a:br>
                <a:rPr lang="ru-RU" sz="2200" b="1" dirty="0" smtClean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2200" b="1" dirty="0" smtClean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ПРЕЗЕНТАЦИИ</a:t>
              </a:r>
              <a:endParaRPr lang="ru-RU" sz="2200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7" name="Picture 2" descr="C:\Documents and Settings\Администратор.HOME-FDD52612A3\Рабочий стол\Ирина_Раб стол\10-25\Moviemaker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643570" y="5421958"/>
              <a:ext cx="1078876" cy="107887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76" name="Picture 4" descr="C:\Documents and Settings\Администратор.HOME-FDD52612A3\Рабочий стол\Ирина_Раб стол\10-25\Prezi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99279" y="5484969"/>
              <a:ext cx="1071570" cy="999512"/>
            </a:xfrm>
            <a:prstGeom prst="rect">
              <a:avLst/>
            </a:prstGeom>
            <a:noFill/>
            <a:effectLst/>
          </p:spPr>
        </p:pic>
      </p:grpSp>
      <p:sp>
        <p:nvSpPr>
          <p:cNvPr id="16" name="Прямоугольник 15"/>
          <p:cNvSpPr/>
          <p:nvPr/>
        </p:nvSpPr>
        <p:spPr>
          <a:xfrm>
            <a:off x="714348" y="3815446"/>
            <a:ext cx="8072494" cy="61368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КОМПЬЮТЕРНЫЕ ПРЕЗЕНТАЦИИ</a:t>
            </a:r>
            <a:endParaRPr lang="ru-RU" sz="22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Слайдовые презентации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1500198"/>
          </a:xfrm>
        </p:spPr>
        <p:txBody>
          <a:bodyPr/>
          <a:lstStyle/>
          <a:p>
            <a:r>
              <a:rPr lang="ru-RU" dirty="0" smtClean="0"/>
              <a:t>Слайдовая презентация разрабатывается как </a:t>
            </a:r>
            <a:r>
              <a:rPr lang="ru-RU" dirty="0" err="1" smtClean="0"/>
              <a:t>последова-тельность</a:t>
            </a:r>
            <a:r>
              <a:rPr lang="ru-RU" dirty="0" smtClean="0"/>
              <a:t> слайдов – отдельных экранных страниц, каждая из которых может содержать текстовые, графические, видео- и </a:t>
            </a:r>
            <a:r>
              <a:rPr lang="ru-RU" dirty="0" err="1" smtClean="0"/>
              <a:t>аудиообъекты</a:t>
            </a:r>
            <a:r>
              <a:rPr lang="ru-RU" dirty="0" smtClean="0"/>
              <a:t>, а также гиперссылки.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42911" y="5286388"/>
            <a:ext cx="5786477" cy="12144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Наиболее распространённые программы для создания слайдовых презентаций: 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Microsoft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PowerPoint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OpenOffice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Impress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6" name="Picture 2" descr="C:\Documents and Settings\Администратор.HOME-FDD52612A3\Рабочий стол\Ирина_Раб стол\10-25\f504908b60a06da4ed99d42eddbb89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5357826"/>
            <a:ext cx="934314" cy="934314"/>
          </a:xfrm>
          <a:prstGeom prst="rect">
            <a:avLst/>
          </a:prstGeom>
          <a:noFill/>
        </p:spPr>
      </p:pic>
      <p:pic>
        <p:nvPicPr>
          <p:cNvPr id="1027" name="Picture 3" descr="C:\Documents and Settings\Администратор.HOME-FDD52612A3\Рабочий стол\Ирина_Раб стол\10-25\openoffice-impress-ic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1090" y="5286388"/>
            <a:ext cx="1005752" cy="1005752"/>
          </a:xfrm>
          <a:prstGeom prst="rect">
            <a:avLst/>
          </a:prstGeom>
          <a:noFill/>
        </p:spPr>
      </p:pic>
      <p:pic>
        <p:nvPicPr>
          <p:cNvPr id="1029" name="Picture 5" descr="C:\Users\Информ-1\Desktop\10 кл Презентации\10-25\10-25-1 Компьютерные презентации-4\Слайд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48" y="2961044"/>
            <a:ext cx="2304000" cy="1728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Информ-1\Desktop\10 кл Презентации\10-25\10-25-1 Компьютерные презентации-4\Слайд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52936"/>
            <a:ext cx="2304000" cy="1728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Информ-1\Desktop\10 кл Презентации\10-25\10-25-1 Компьютерные презентации-4\Слайд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75" y="2961044"/>
            <a:ext cx="2304000" cy="1728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Информ-1\Desktop\10 кл Презентации\10-25\10-25-1 Компьютерные презентации-4\Слайд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470" y="3069152"/>
            <a:ext cx="2304000" cy="1728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Информ-1\Desktop\10 кл Презентации\10-25\10-25-1 Компьютерные презентации-4\Слайд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365" y="2961044"/>
            <a:ext cx="2304000" cy="1728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Информ-1\Desktop\10 кл Презентации\10-25\10-25-1 Компьютерные презентации-4\Слайд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260" y="2852936"/>
            <a:ext cx="2304000" cy="1728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Информ-1\Desktop\10 кл Презентации\10-25\10-25-1 Компьютерные презентации-4\Слайд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155" y="2961044"/>
            <a:ext cx="2304000" cy="1728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Информ-1\Desktop\10 кл Презентации\10-25\10-25-1 Компьютерные презентации-4\Слайд8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050" y="3069152"/>
            <a:ext cx="2304000" cy="1728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Информ-1\Desktop\10 кл Презентации\10-25\10-25-1 Компьютерные презентации-4\Слайд9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945" y="2961044"/>
            <a:ext cx="2304000" cy="1728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Информ-1\Desktop\10 кл Презентации\10-25\10-25-1 Компьютерные презентации-4\Слайд10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842" y="2852936"/>
            <a:ext cx="2304000" cy="1728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Потоковые презентации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1500198"/>
          </a:xfrm>
        </p:spPr>
        <p:txBody>
          <a:bodyPr/>
          <a:lstStyle/>
          <a:p>
            <a:r>
              <a:rPr lang="ru-RU" dirty="0" smtClean="0"/>
              <a:t>Потоковые презентации предназначены для непрерывного воспроизведения последовательности (потока) объектов с предварительно определённым временем показа каждого из них.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42911" y="2857496"/>
            <a:ext cx="5072097" cy="12144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Программа для создания потоковых презентаций –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Windows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Movie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Maker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Киностудия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Windows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1643042" y="4572008"/>
            <a:ext cx="7143799" cy="1857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-сервис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Prezi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prezi.com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позволяет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создавать интерактивные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мультимедийные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презентации с нелинейной структурой. Работа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веб-сервиса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Prezi.com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основана на технологии масштабирования (приближения и удаления объектов). 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1" name="Picture 3" descr="C:\Documents and Settings\Администратор.HOME-FDD52612A3\Рабочий стол\Ирина_Раб стол\10-25\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643446"/>
            <a:ext cx="995846" cy="1214446"/>
          </a:xfrm>
          <a:prstGeom prst="rect">
            <a:avLst/>
          </a:prstGeom>
          <a:noFill/>
        </p:spPr>
      </p:pic>
      <p:pic>
        <p:nvPicPr>
          <p:cNvPr id="12" name="Picture 2" descr="C:\Documents and Settings\Администратор.HOME-FDD52612A3\Рабочий стол\Ирина_Раб стол\10-25\a49_077_580_580-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2643182"/>
            <a:ext cx="3143272" cy="1745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создания презентации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652504" y="1052736"/>
            <a:ext cx="7015840" cy="2016224"/>
            <a:chOff x="652504" y="1052736"/>
            <a:chExt cx="7015840" cy="201622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670620" y="1484784"/>
              <a:ext cx="6997724" cy="158417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tIns="108000" rtlCol="0" anchor="t" anchorCtr="0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определение  цели презентации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планирование содержания презентации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формирование структуры и логики подачи материала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52504" y="1052736"/>
              <a:ext cx="4896000" cy="432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ПЛАНИРОВАНИЕ ПРЕЗЕНТАЦИИ</a:t>
              </a:r>
              <a:endParaRPr lang="ru-RU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150889" y="3266560"/>
            <a:ext cx="7018002" cy="1386576"/>
            <a:chOff x="1150889" y="3266560"/>
            <a:chExt cx="7018002" cy="138657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171167" y="3681028"/>
              <a:ext cx="6997724" cy="972108"/>
            </a:xfrm>
            <a:prstGeom prst="rect">
              <a:avLst/>
            </a:prstGeom>
            <a:ln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tIns="108000" rtlCol="0" anchor="t" anchorCtr="0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200" dirty="0" smtClean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создание </a:t>
              </a:r>
              <a:r>
                <a:rPr lang="ru-RU" sz="22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 редактирование </a:t>
              </a:r>
              <a:r>
                <a:rPr lang="ru-RU" sz="2200" dirty="0" smtClean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слайдов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200" dirty="0" smtClean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монтаж </a:t>
              </a:r>
              <a:r>
                <a:rPr lang="ru-RU" sz="22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презентации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150889" y="3266560"/>
              <a:ext cx="4896000" cy="43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СОЗДАНИЕ ПРЕЗЕНТАЦИИ</a:t>
              </a:r>
              <a:endParaRPr lang="ru-RU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665084" y="4833208"/>
            <a:ext cx="7011372" cy="1620128"/>
            <a:chOff x="1665084" y="4833208"/>
            <a:chExt cx="7011372" cy="1620128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678732" y="5229200"/>
              <a:ext cx="6997724" cy="1224136"/>
            </a:xfrm>
            <a:prstGeom prst="rect">
              <a:avLst/>
            </a:prstGeom>
            <a:ln>
              <a:solidFill>
                <a:srgbClr val="A12F8B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tIns="108000" rtlCol="0" anchor="t" anchorCtr="0"/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200" dirty="0" smtClean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репетиция </a:t>
              </a:r>
              <a:r>
                <a:rPr lang="ru-RU" sz="22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выступления </a:t>
              </a:r>
              <a:r>
                <a:rPr lang="ru-RU" sz="2200" dirty="0" smtClean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 </a:t>
              </a:r>
              <a:r>
                <a:rPr lang="ru-RU" sz="22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разработанной </a:t>
              </a:r>
              <a:r>
                <a:rPr lang="ru-RU" sz="2200" dirty="0" smtClean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презентацией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200" dirty="0" smtClean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устранение </a:t>
              </a:r>
              <a:r>
                <a:rPr lang="ru-RU" sz="22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выявленных недочётов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665084" y="4833208"/>
              <a:ext cx="4896000" cy="432000"/>
            </a:xfrm>
            <a:prstGeom prst="rect">
              <a:avLst/>
            </a:prstGeom>
            <a:solidFill>
              <a:srgbClr val="A12F8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РЕПЕТИЦИЯ ПРЕЗЕНТАЦИИ</a:t>
              </a:r>
              <a:endParaRPr lang="ru-RU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Стрелка вниз 10"/>
          <p:cNvSpPr/>
          <p:nvPr/>
        </p:nvSpPr>
        <p:spPr>
          <a:xfrm>
            <a:off x="6660232" y="2852936"/>
            <a:ext cx="1008112" cy="1008112"/>
          </a:xfrm>
          <a:prstGeom prst="downArrow">
            <a:avLst>
              <a:gd name="adj1" fmla="val 57167"/>
              <a:gd name="adj2" fmla="val 50944"/>
            </a:avLst>
          </a:prstGeom>
          <a:solidFill>
            <a:srgbClr val="A6A6A6">
              <a:alpha val="69804"/>
            </a:srgbClr>
          </a:solidFill>
          <a:ln w="285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164288" y="4437112"/>
            <a:ext cx="1008112" cy="1008112"/>
          </a:xfrm>
          <a:prstGeom prst="downArrow">
            <a:avLst>
              <a:gd name="adj1" fmla="val 57167"/>
              <a:gd name="adj2" fmla="val 50944"/>
            </a:avLst>
          </a:prstGeom>
          <a:solidFill>
            <a:srgbClr val="A6A6A6">
              <a:alpha val="69804"/>
            </a:srgbClr>
          </a:solidFill>
          <a:ln w="285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55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712" y="3249227"/>
            <a:ext cx="2305835" cy="172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Цветовая гамма слайдов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2285446"/>
          </a:xfrm>
        </p:spPr>
        <p:txBody>
          <a:bodyPr/>
          <a:lstStyle/>
          <a:p>
            <a:r>
              <a:rPr lang="ru-RU" dirty="0"/>
              <a:t>Для создания эффективной и гармоничной презентации </a:t>
            </a:r>
            <a:r>
              <a:rPr lang="ru-RU" dirty="0" smtClean="0"/>
              <a:t>следует </a:t>
            </a:r>
            <a:r>
              <a:rPr lang="ru-RU" dirty="0"/>
              <a:t>правильно выбрать её </a:t>
            </a:r>
            <a:r>
              <a:rPr lang="ru-RU" b="1" dirty="0"/>
              <a:t>основной цвет </a:t>
            </a:r>
            <a:r>
              <a:rPr lang="ru-RU" dirty="0" smtClean="0"/>
              <a:t>– </a:t>
            </a:r>
            <a:r>
              <a:rPr lang="ru-RU" dirty="0"/>
              <a:t>цвет фона </a:t>
            </a:r>
            <a:r>
              <a:rPr lang="ru-RU" dirty="0" smtClean="0"/>
              <a:t>большинства слайдов</a:t>
            </a:r>
            <a:r>
              <a:rPr lang="ru-RU" dirty="0"/>
              <a:t>. Во время выбора основного цвета рекомендуется </a:t>
            </a:r>
            <a:r>
              <a:rPr lang="ru-RU" dirty="0" smtClean="0"/>
              <a:t>учитывать так называемую психологическую </a:t>
            </a:r>
            <a:r>
              <a:rPr lang="ru-RU" dirty="0"/>
              <a:t>характеристику цвета</a:t>
            </a:r>
            <a:r>
              <a:rPr lang="ru-RU" dirty="0" smtClean="0"/>
              <a:t>, выражающую </a:t>
            </a:r>
            <a:r>
              <a:rPr lang="ru-RU" dirty="0"/>
              <a:t>его влияние на психическое состояние </a:t>
            </a:r>
            <a:r>
              <a:rPr lang="ru-RU" dirty="0" smtClean="0"/>
              <a:t>человека. 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42910" y="5057800"/>
            <a:ext cx="8215369" cy="18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Важной составляющей цветовой гаммы презентации </a:t>
            </a:r>
            <a:r>
              <a:rPr lang="ru-RU" dirty="0" smtClean="0"/>
              <a:t>является </a:t>
            </a:r>
            <a:r>
              <a:rPr lang="ru-RU" b="1" dirty="0"/>
              <a:t>цвет символов текста</a:t>
            </a:r>
            <a:r>
              <a:rPr lang="ru-RU" dirty="0"/>
              <a:t>. </a:t>
            </a:r>
            <a:r>
              <a:rPr lang="ru-RU" dirty="0" smtClean="0"/>
              <a:t>Он  должен </a:t>
            </a:r>
            <a:r>
              <a:rPr lang="ru-RU" dirty="0"/>
              <a:t>быть как </a:t>
            </a:r>
            <a:r>
              <a:rPr lang="ru-RU" dirty="0" err="1" smtClean="0"/>
              <a:t>мож</a:t>
            </a:r>
            <a:r>
              <a:rPr lang="ru-RU" dirty="0" smtClean="0"/>
              <a:t>-но </a:t>
            </a:r>
            <a:r>
              <a:rPr lang="ru-RU" dirty="0"/>
              <a:t>более контрастным по отношению </a:t>
            </a:r>
            <a:r>
              <a:rPr lang="ru-RU" dirty="0" smtClean="0"/>
              <a:t>к фону</a:t>
            </a:r>
            <a:r>
              <a:rPr lang="ru-RU" dirty="0"/>
              <a:t>. </a:t>
            </a:r>
            <a:r>
              <a:rPr lang="ru-RU" dirty="0" smtClean="0"/>
              <a:t>С белым </a:t>
            </a:r>
            <a:r>
              <a:rPr lang="ru-RU" dirty="0" err="1" smtClean="0"/>
              <a:t>фо</a:t>
            </a:r>
            <a:r>
              <a:rPr lang="ru-RU" dirty="0" smtClean="0"/>
              <a:t>-ном </a:t>
            </a:r>
            <a:r>
              <a:rPr lang="ru-RU" dirty="0"/>
              <a:t>лучше всего сочетаются чёрный, </a:t>
            </a:r>
            <a:r>
              <a:rPr lang="ru-RU" dirty="0" smtClean="0"/>
              <a:t>синий и </a:t>
            </a:r>
            <a:r>
              <a:rPr lang="ru-RU" dirty="0"/>
              <a:t>красный цвета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249227"/>
            <a:ext cx="2305835" cy="172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848" y="3249227"/>
            <a:ext cx="2305835" cy="172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 descr="нет0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17848" y="3249024"/>
            <a:ext cx="357790" cy="39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 descr="C:\Users\Информ-1\Desktop\10 кл Презентации\10-25\2580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41" y="3532077"/>
            <a:ext cx="719138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Администратор.HOME-FDD52612A3\Рабочий стол\Ирина_Раб стол\10-1 Картинки\кнопка2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029604" y="3830811"/>
            <a:ext cx="828675" cy="822325"/>
          </a:xfrm>
          <a:prstGeom prst="rect">
            <a:avLst/>
          </a:prstGeom>
          <a:noFill/>
        </p:spPr>
      </p:pic>
      <p:pic>
        <p:nvPicPr>
          <p:cNvPr id="16" name="Рисунок 15" descr="да03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3568" y="3177024"/>
            <a:ext cx="473874" cy="46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 descr="да03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86712" y="3177024"/>
            <a:ext cx="473874" cy="46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20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Психология цвета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14348" y="3438524"/>
            <a:ext cx="8215370" cy="299087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just"/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 время выбора основного цвета рекомендуется учитывать так называемую психологическую характеристику цвета, выражающую его влияние на психическое состояние человека. Это влияние может различаться в зависимости от возраста, социального статуса и настроения человека. Также следует учитывать, что воздействие цвета на психику человека ослабевает при уменьшении его интенсивности и яркости.</a:t>
            </a:r>
          </a:p>
        </p:txBody>
      </p:sp>
      <p:pic>
        <p:nvPicPr>
          <p:cNvPr id="4" name="Picture 4" descr="C:\Documents and Settings\Администратор.HOME-FDD52612A3\Рабочий стол\Ирина_Раб стол\10-25\0_ea07d_727536d4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071546"/>
            <a:ext cx="8215338" cy="2011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Группа К"/>
          <p:cNvGrpSpPr/>
          <p:nvPr/>
        </p:nvGrpSpPr>
        <p:grpSpPr>
          <a:xfrm>
            <a:off x="642910" y="3286124"/>
            <a:ext cx="8215370" cy="3143272"/>
            <a:chOff x="642910" y="3286124"/>
            <a:chExt cx="8215370" cy="3143272"/>
          </a:xfrm>
        </p:grpSpPr>
        <p:sp>
          <p:nvSpPr>
            <p:cNvPr id="6" name="TextBox 5"/>
            <p:cNvSpPr txBox="1"/>
            <p:nvPr/>
          </p:nvSpPr>
          <p:spPr>
            <a:xfrm>
              <a:off x="642910" y="3286124"/>
              <a:ext cx="8215370" cy="31432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just"/>
              <a:r>
                <a:rPr lang="ru-RU" sz="2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Красный цвет </a:t>
              </a:r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– энергичный, агрессивный, возбуждающий, на определённое время активизирует все функции организма, поднимает настроение, но потом наступает утомление, снижается внимание и реакция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85786" y="5000636"/>
              <a:ext cx="1084889" cy="1084889"/>
            </a:xfrm>
            <a:prstGeom prst="rect">
              <a:avLst/>
            </a:prstGeom>
            <a:solidFill>
              <a:srgbClr val="C00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latin typeface="Arial Black" pitchFamily="34" charset="0"/>
                </a:rPr>
                <a:t>К</a:t>
              </a:r>
              <a:endParaRPr lang="ru-RU" sz="6000" dirty="0">
                <a:latin typeface="Arial Black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938481" y="5000636"/>
              <a:ext cx="1084889" cy="1084889"/>
            </a:xfrm>
            <a:prstGeom prst="rect">
              <a:avLst/>
            </a:prstGeom>
            <a:solidFill>
              <a:srgbClr val="C00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DE703E"/>
                  </a:solidFill>
                  <a:latin typeface="Arial Black" pitchFamily="34" charset="0"/>
                </a:rPr>
                <a:t>К</a:t>
              </a:r>
              <a:endParaRPr lang="ru-RU" sz="6000" dirty="0">
                <a:solidFill>
                  <a:srgbClr val="DE703E"/>
                </a:solidFill>
                <a:latin typeface="Arial Black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091175" y="5000636"/>
              <a:ext cx="1084889" cy="1084889"/>
            </a:xfrm>
            <a:prstGeom prst="rect">
              <a:avLst/>
            </a:prstGeom>
            <a:solidFill>
              <a:srgbClr val="C00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FFFF00"/>
                  </a:solidFill>
                  <a:latin typeface="Arial Black" pitchFamily="34" charset="0"/>
                </a:rPr>
                <a:t>К</a:t>
              </a:r>
              <a:endParaRPr lang="ru-RU" sz="6000" dirty="0">
                <a:solidFill>
                  <a:srgbClr val="FFFF00"/>
                </a:solidFill>
                <a:latin typeface="Arial Black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243870" y="5000636"/>
              <a:ext cx="1084889" cy="1084889"/>
            </a:xfrm>
            <a:prstGeom prst="rect">
              <a:avLst/>
            </a:prstGeom>
            <a:solidFill>
              <a:srgbClr val="C00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92D050"/>
                  </a:solidFill>
                  <a:latin typeface="Arial Black" pitchFamily="34" charset="0"/>
                </a:rPr>
                <a:t>К</a:t>
              </a:r>
              <a:endParaRPr lang="ru-RU" sz="6000" dirty="0">
                <a:solidFill>
                  <a:srgbClr val="92D050"/>
                </a:solidFill>
                <a:latin typeface="Arial Black" pitchFamily="34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396564" y="5000636"/>
              <a:ext cx="1084889" cy="1084889"/>
            </a:xfrm>
            <a:prstGeom prst="rect">
              <a:avLst/>
            </a:prstGeom>
            <a:solidFill>
              <a:srgbClr val="C00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00B0F0"/>
                  </a:solidFill>
                  <a:latin typeface="Arial Black" pitchFamily="34" charset="0"/>
                </a:rPr>
                <a:t>К</a:t>
              </a:r>
              <a:endParaRPr lang="ru-RU" sz="6000" dirty="0">
                <a:solidFill>
                  <a:srgbClr val="00B0F0"/>
                </a:solidFill>
                <a:latin typeface="Arial Black" pitchFamily="34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549259" y="5000636"/>
              <a:ext cx="1084889" cy="1084889"/>
            </a:xfrm>
            <a:prstGeom prst="rect">
              <a:avLst/>
            </a:prstGeom>
            <a:solidFill>
              <a:srgbClr val="C00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2D0F99"/>
                  </a:solidFill>
                  <a:latin typeface="Arial Black" pitchFamily="34" charset="0"/>
                </a:rPr>
                <a:t>К</a:t>
              </a:r>
              <a:endParaRPr lang="ru-RU" sz="6000" dirty="0">
                <a:solidFill>
                  <a:srgbClr val="2D0F99"/>
                </a:solidFill>
                <a:latin typeface="Arial Black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701953" y="5000636"/>
              <a:ext cx="1084889" cy="1084889"/>
            </a:xfrm>
            <a:prstGeom prst="rect">
              <a:avLst/>
            </a:prstGeom>
            <a:solidFill>
              <a:srgbClr val="C00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7030A0"/>
                  </a:solidFill>
                  <a:latin typeface="Arial Black" pitchFamily="34" charset="0"/>
                </a:rPr>
                <a:t>К</a:t>
              </a:r>
              <a:endParaRPr lang="ru-RU" sz="6000" dirty="0">
                <a:solidFill>
                  <a:srgbClr val="7030A0"/>
                </a:solidFill>
                <a:latin typeface="Arial Black" pitchFamily="34" charset="0"/>
              </a:endParaRPr>
            </a:p>
          </p:txBody>
        </p:sp>
      </p:grpSp>
      <p:grpSp>
        <p:nvGrpSpPr>
          <p:cNvPr id="14" name="Группа О"/>
          <p:cNvGrpSpPr/>
          <p:nvPr/>
        </p:nvGrpSpPr>
        <p:grpSpPr>
          <a:xfrm>
            <a:off x="642910" y="3286124"/>
            <a:ext cx="8215370" cy="3143272"/>
            <a:chOff x="642910" y="3286124"/>
            <a:chExt cx="8215370" cy="3143272"/>
          </a:xfrm>
        </p:grpSpPr>
        <p:sp>
          <p:nvSpPr>
            <p:cNvPr id="15" name="TextBox 14"/>
            <p:cNvSpPr txBox="1"/>
            <p:nvPr/>
          </p:nvSpPr>
          <p:spPr>
            <a:xfrm>
              <a:off x="642910" y="3286124"/>
              <a:ext cx="8215370" cy="31432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just"/>
              <a:r>
                <a:rPr lang="ru-RU" sz="2200" b="1" dirty="0" smtClean="0">
                  <a:solidFill>
                    <a:srgbClr val="DE703E"/>
                  </a:solidFill>
                  <a:latin typeface="Arial" pitchFamily="34" charset="0"/>
                  <a:cs typeface="Arial" pitchFamily="34" charset="0"/>
                </a:rPr>
                <a:t>Оранжевый цвет</a:t>
              </a:r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– </a:t>
              </a:r>
              <a:r>
                <a:rPr lang="ru-RU" sz="22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цвет</a:t>
              </a:r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радости, удовольствия, бодрости, стремления к достижениям; оказывает благотворное действие на психику человека, снимает напряжение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85786" y="5000636"/>
              <a:ext cx="1084889" cy="1084889"/>
            </a:xfrm>
            <a:prstGeom prst="rect">
              <a:avLst/>
            </a:prstGeom>
            <a:solidFill>
              <a:schemeClr val="accent6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latin typeface="Arial Black" pitchFamily="34" charset="0"/>
                </a:rPr>
                <a:t>О</a:t>
              </a:r>
              <a:endParaRPr lang="ru-RU" sz="6000" dirty="0">
                <a:latin typeface="Arial Black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938481" y="5000636"/>
              <a:ext cx="1084889" cy="1084889"/>
            </a:xfrm>
            <a:prstGeom prst="rect">
              <a:avLst/>
            </a:prstGeom>
            <a:solidFill>
              <a:schemeClr val="accent6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FF0000"/>
                  </a:solidFill>
                  <a:latin typeface="Arial Black" pitchFamily="34" charset="0"/>
                </a:rPr>
                <a:t>О</a:t>
              </a:r>
              <a:endParaRPr lang="ru-RU" sz="6000" dirty="0">
                <a:solidFill>
                  <a:srgbClr val="FF0000"/>
                </a:solidFill>
                <a:latin typeface="Arial Black" pitchFamily="34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091175" y="5000636"/>
              <a:ext cx="1084889" cy="1084889"/>
            </a:xfrm>
            <a:prstGeom prst="rect">
              <a:avLst/>
            </a:prstGeom>
            <a:solidFill>
              <a:schemeClr val="accent6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FFFF00"/>
                  </a:solidFill>
                  <a:latin typeface="Arial Black" pitchFamily="34" charset="0"/>
                </a:rPr>
                <a:t>О</a:t>
              </a:r>
              <a:endParaRPr lang="ru-RU" sz="6000" dirty="0">
                <a:solidFill>
                  <a:srgbClr val="FFFF00"/>
                </a:solidFill>
                <a:latin typeface="Arial Black" pitchFamily="34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243870" y="5000636"/>
              <a:ext cx="1084889" cy="1084889"/>
            </a:xfrm>
            <a:prstGeom prst="rect">
              <a:avLst/>
            </a:prstGeom>
            <a:solidFill>
              <a:schemeClr val="accent6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00B050"/>
                  </a:solidFill>
                  <a:latin typeface="Arial Black" pitchFamily="34" charset="0"/>
                </a:rPr>
                <a:t>О</a:t>
              </a:r>
              <a:endParaRPr lang="ru-RU" sz="6000" dirty="0">
                <a:solidFill>
                  <a:srgbClr val="00B050"/>
                </a:solidFill>
                <a:latin typeface="Arial Black" pitchFamily="34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396564" y="5000636"/>
              <a:ext cx="1084889" cy="1084889"/>
            </a:xfrm>
            <a:prstGeom prst="rect">
              <a:avLst/>
            </a:prstGeom>
            <a:solidFill>
              <a:schemeClr val="accent6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00B0F0"/>
                  </a:solidFill>
                  <a:latin typeface="Arial Black" pitchFamily="34" charset="0"/>
                </a:rPr>
                <a:t>О</a:t>
              </a:r>
              <a:endParaRPr lang="ru-RU" sz="6000" dirty="0">
                <a:solidFill>
                  <a:srgbClr val="00B0F0"/>
                </a:solidFill>
                <a:latin typeface="Arial Black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549259" y="5000636"/>
              <a:ext cx="1084889" cy="1084889"/>
            </a:xfrm>
            <a:prstGeom prst="rect">
              <a:avLst/>
            </a:prstGeom>
            <a:solidFill>
              <a:schemeClr val="accent6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002060"/>
                  </a:solidFill>
                  <a:latin typeface="Arial Black" pitchFamily="34" charset="0"/>
                </a:rPr>
                <a:t>О</a:t>
              </a:r>
              <a:endParaRPr lang="ru-RU" sz="6000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701953" y="5000636"/>
              <a:ext cx="1084889" cy="1084889"/>
            </a:xfrm>
            <a:prstGeom prst="rect">
              <a:avLst/>
            </a:prstGeom>
            <a:solidFill>
              <a:schemeClr val="accent6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7030A0"/>
                  </a:solidFill>
                  <a:latin typeface="Arial Black" pitchFamily="34" charset="0"/>
                </a:rPr>
                <a:t>О</a:t>
              </a:r>
              <a:endParaRPr lang="ru-RU" sz="6000" dirty="0">
                <a:solidFill>
                  <a:srgbClr val="7030A0"/>
                </a:solidFill>
                <a:latin typeface="Arial Black" pitchFamily="34" charset="0"/>
              </a:endParaRPr>
            </a:p>
          </p:txBody>
        </p:sp>
      </p:grpSp>
      <p:grpSp>
        <p:nvGrpSpPr>
          <p:cNvPr id="23" name="Группа Ж"/>
          <p:cNvGrpSpPr/>
          <p:nvPr/>
        </p:nvGrpSpPr>
        <p:grpSpPr>
          <a:xfrm>
            <a:off x="642910" y="3286124"/>
            <a:ext cx="8215370" cy="3071834"/>
            <a:chOff x="642910" y="3286124"/>
            <a:chExt cx="8215370" cy="3071834"/>
          </a:xfrm>
        </p:grpSpPr>
        <p:sp>
          <p:nvSpPr>
            <p:cNvPr id="24" name="TextBox 23"/>
            <p:cNvSpPr txBox="1"/>
            <p:nvPr/>
          </p:nvSpPr>
          <p:spPr>
            <a:xfrm>
              <a:off x="642910" y="3286124"/>
              <a:ext cx="8215370" cy="30718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just"/>
              <a:r>
                <a:rPr lang="ru-RU" sz="2200" b="1" dirty="0" smtClean="0">
                  <a:solidFill>
                    <a:srgbClr val="FFC000"/>
                  </a:solidFill>
                  <a:latin typeface="Arial" pitchFamily="34" charset="0"/>
                  <a:cs typeface="Arial" pitchFamily="34" charset="0"/>
                </a:rPr>
                <a:t>Жёлтый цвет</a:t>
              </a:r>
              <a:r>
                <a:rPr lang="ru-RU" sz="2200" dirty="0" smtClean="0">
                  <a:solidFill>
                    <a:srgbClr val="FFC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– уменьшает утомляемость, стимулирует органы зрения и нервную систему, помогает </a:t>
              </a:r>
              <a:r>
                <a:rPr lang="ru-RU" sz="22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сосредото-читься</a:t>
              </a:r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повышает творческую активность, способствует умственной деятельности и решению проблем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785786" y="5000636"/>
              <a:ext cx="1084889" cy="1084889"/>
            </a:xfrm>
            <a:prstGeom prst="rect">
              <a:avLst/>
            </a:prstGeom>
            <a:solidFill>
              <a:srgbClr val="FFFF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chemeClr val="tx1"/>
                  </a:solidFill>
                  <a:latin typeface="Arial Black" pitchFamily="34" charset="0"/>
                </a:rPr>
                <a:t>Ж</a:t>
              </a:r>
              <a:endParaRPr lang="ru-RU" sz="600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938481" y="5000636"/>
              <a:ext cx="1084889" cy="1084889"/>
            </a:xfrm>
            <a:prstGeom prst="rect">
              <a:avLst/>
            </a:prstGeom>
            <a:solidFill>
              <a:srgbClr val="FFFF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FF0000"/>
                  </a:solidFill>
                  <a:latin typeface="Arial Black" pitchFamily="34" charset="0"/>
                </a:rPr>
                <a:t>Ж</a:t>
              </a:r>
              <a:endParaRPr lang="ru-RU" sz="6000" dirty="0">
                <a:solidFill>
                  <a:srgbClr val="FF0000"/>
                </a:solidFill>
                <a:latin typeface="Arial Black" pitchFamily="34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091175" y="5000636"/>
              <a:ext cx="1084889" cy="1084889"/>
            </a:xfrm>
            <a:prstGeom prst="rect">
              <a:avLst/>
            </a:prstGeom>
            <a:solidFill>
              <a:srgbClr val="FFFF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chemeClr val="accent6"/>
                  </a:solidFill>
                  <a:latin typeface="Arial Black" pitchFamily="34" charset="0"/>
                </a:rPr>
                <a:t>Ж</a:t>
              </a:r>
              <a:endParaRPr lang="ru-RU" sz="6000" dirty="0">
                <a:solidFill>
                  <a:schemeClr val="accent6"/>
                </a:solidFill>
                <a:latin typeface="Arial Black" pitchFamily="34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4243870" y="5000636"/>
              <a:ext cx="1084889" cy="1084889"/>
            </a:xfrm>
            <a:prstGeom prst="rect">
              <a:avLst/>
            </a:prstGeom>
            <a:solidFill>
              <a:srgbClr val="FFFF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00B050"/>
                  </a:solidFill>
                  <a:latin typeface="Arial Black" pitchFamily="34" charset="0"/>
                </a:rPr>
                <a:t>Ж</a:t>
              </a:r>
              <a:endParaRPr lang="ru-RU" sz="6000" dirty="0">
                <a:solidFill>
                  <a:srgbClr val="00B050"/>
                </a:solidFill>
                <a:latin typeface="Arial Black" pitchFamily="34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5396564" y="5000636"/>
              <a:ext cx="1084889" cy="1084889"/>
            </a:xfrm>
            <a:prstGeom prst="rect">
              <a:avLst/>
            </a:prstGeom>
            <a:solidFill>
              <a:srgbClr val="FFFF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00B0F0"/>
                  </a:solidFill>
                  <a:latin typeface="Arial Black" pitchFamily="34" charset="0"/>
                </a:rPr>
                <a:t>Ж</a:t>
              </a:r>
              <a:endParaRPr lang="ru-RU" sz="6000" dirty="0">
                <a:solidFill>
                  <a:srgbClr val="00B0F0"/>
                </a:solidFill>
                <a:latin typeface="Arial Black" pitchFamily="34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6549259" y="5000636"/>
              <a:ext cx="1084889" cy="1084889"/>
            </a:xfrm>
            <a:prstGeom prst="rect">
              <a:avLst/>
            </a:prstGeom>
            <a:solidFill>
              <a:srgbClr val="FFFF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2D0F99"/>
                  </a:solidFill>
                  <a:latin typeface="Arial Black" pitchFamily="34" charset="0"/>
                </a:rPr>
                <a:t>Ж</a:t>
              </a:r>
              <a:endParaRPr lang="ru-RU" sz="6000" dirty="0">
                <a:solidFill>
                  <a:srgbClr val="2D0F99"/>
                </a:solidFill>
                <a:latin typeface="Arial Black" pitchFamily="34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7701953" y="5000636"/>
              <a:ext cx="1084889" cy="1084889"/>
            </a:xfrm>
            <a:prstGeom prst="rect">
              <a:avLst/>
            </a:prstGeom>
            <a:solidFill>
              <a:srgbClr val="FFFF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7030A0"/>
                  </a:solidFill>
                  <a:latin typeface="Arial Black" pitchFamily="34" charset="0"/>
                </a:rPr>
                <a:t>Ж</a:t>
              </a:r>
              <a:endParaRPr lang="ru-RU" sz="6000" dirty="0">
                <a:solidFill>
                  <a:srgbClr val="7030A0"/>
                </a:solidFill>
                <a:latin typeface="Arial Black" pitchFamily="34" charset="0"/>
              </a:endParaRPr>
            </a:p>
          </p:txBody>
        </p:sp>
      </p:grpSp>
      <p:grpSp>
        <p:nvGrpSpPr>
          <p:cNvPr id="32" name="Группа З"/>
          <p:cNvGrpSpPr/>
          <p:nvPr/>
        </p:nvGrpSpPr>
        <p:grpSpPr>
          <a:xfrm>
            <a:off x="642910" y="3286124"/>
            <a:ext cx="8215370" cy="3000396"/>
            <a:chOff x="642910" y="3286124"/>
            <a:chExt cx="8215370" cy="3000396"/>
          </a:xfrm>
        </p:grpSpPr>
        <p:sp>
          <p:nvSpPr>
            <p:cNvPr id="33" name="TextBox 32"/>
            <p:cNvSpPr txBox="1"/>
            <p:nvPr/>
          </p:nvSpPr>
          <p:spPr>
            <a:xfrm>
              <a:off x="642910" y="3286124"/>
              <a:ext cx="8215370" cy="300039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just"/>
              <a:r>
                <a:rPr lang="ru-RU" sz="2200" b="1" dirty="0" smtClean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Зелёный цвет </a:t>
              </a:r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– физиологически наиболее благоприятный для человека, уменьшает напряжение и успокаивает нервную систему, на длительное время увеличивает работоспособность</a:t>
              </a:r>
              <a:endPara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785786" y="5000636"/>
              <a:ext cx="1084889" cy="1084889"/>
            </a:xfrm>
            <a:prstGeom prst="rect">
              <a:avLst/>
            </a:prstGeom>
            <a:solidFill>
              <a:srgbClr val="00B05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latin typeface="Arial Black" pitchFamily="34" charset="0"/>
                </a:rPr>
                <a:t>З</a:t>
              </a:r>
              <a:endParaRPr lang="ru-RU" sz="6000" dirty="0">
                <a:latin typeface="Arial Black" pitchFamily="34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938481" y="5000636"/>
              <a:ext cx="1084889" cy="1084889"/>
            </a:xfrm>
            <a:prstGeom prst="rect">
              <a:avLst/>
            </a:prstGeom>
            <a:solidFill>
              <a:srgbClr val="00B05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FF0000"/>
                  </a:solidFill>
                  <a:latin typeface="Arial Black" pitchFamily="34" charset="0"/>
                </a:rPr>
                <a:t>З</a:t>
              </a:r>
              <a:endParaRPr lang="ru-RU" sz="6000" dirty="0">
                <a:solidFill>
                  <a:srgbClr val="FF0000"/>
                </a:solidFill>
                <a:latin typeface="Arial Black" pitchFamily="34" charset="0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091175" y="5000636"/>
              <a:ext cx="1084889" cy="1084889"/>
            </a:xfrm>
            <a:prstGeom prst="rect">
              <a:avLst/>
            </a:prstGeom>
            <a:solidFill>
              <a:srgbClr val="00B05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FFFF00"/>
                  </a:solidFill>
                  <a:latin typeface="Arial Black" pitchFamily="34" charset="0"/>
                </a:rPr>
                <a:t>З</a:t>
              </a:r>
              <a:endParaRPr lang="ru-RU" sz="6000" dirty="0">
                <a:solidFill>
                  <a:srgbClr val="FFFF00"/>
                </a:solidFill>
                <a:latin typeface="Arial Black" pitchFamily="34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243870" y="5000636"/>
              <a:ext cx="1084889" cy="1084889"/>
            </a:xfrm>
            <a:prstGeom prst="rect">
              <a:avLst/>
            </a:prstGeom>
            <a:solidFill>
              <a:srgbClr val="00B05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92D050"/>
                  </a:solidFill>
                  <a:latin typeface="Arial Black" pitchFamily="34" charset="0"/>
                </a:rPr>
                <a:t>З</a:t>
              </a:r>
              <a:endParaRPr lang="ru-RU" sz="6000" dirty="0">
                <a:solidFill>
                  <a:srgbClr val="92D050"/>
                </a:solidFill>
                <a:latin typeface="Arial Black" pitchFamily="34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5396564" y="5000636"/>
              <a:ext cx="1084889" cy="1084889"/>
            </a:xfrm>
            <a:prstGeom prst="rect">
              <a:avLst/>
            </a:prstGeom>
            <a:solidFill>
              <a:srgbClr val="00B05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00B0F0"/>
                  </a:solidFill>
                  <a:latin typeface="Arial Black" pitchFamily="34" charset="0"/>
                </a:rPr>
                <a:t>З</a:t>
              </a:r>
              <a:endParaRPr lang="ru-RU" sz="6000" dirty="0">
                <a:solidFill>
                  <a:srgbClr val="00B0F0"/>
                </a:solidFill>
                <a:latin typeface="Arial Black" pitchFamily="34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6549259" y="5000636"/>
              <a:ext cx="1084889" cy="1084889"/>
            </a:xfrm>
            <a:prstGeom prst="rect">
              <a:avLst/>
            </a:prstGeom>
            <a:solidFill>
              <a:srgbClr val="00B05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2D0F99"/>
                  </a:solidFill>
                  <a:latin typeface="Arial Black" pitchFamily="34" charset="0"/>
                </a:rPr>
                <a:t>З</a:t>
              </a:r>
              <a:endParaRPr lang="ru-RU" sz="6000" dirty="0">
                <a:solidFill>
                  <a:srgbClr val="2D0F99"/>
                </a:solidFill>
                <a:latin typeface="Arial Black" pitchFamily="34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701953" y="5000636"/>
              <a:ext cx="1084889" cy="1084889"/>
            </a:xfrm>
            <a:prstGeom prst="rect">
              <a:avLst/>
            </a:prstGeom>
            <a:solidFill>
              <a:srgbClr val="00B05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7030A0"/>
                  </a:solidFill>
                  <a:latin typeface="Arial Black" pitchFamily="34" charset="0"/>
                </a:rPr>
                <a:t>З</a:t>
              </a:r>
              <a:endParaRPr lang="ru-RU" sz="6000" dirty="0">
                <a:solidFill>
                  <a:srgbClr val="7030A0"/>
                </a:solidFill>
                <a:latin typeface="Arial Black" pitchFamily="34" charset="0"/>
              </a:endParaRPr>
            </a:p>
          </p:txBody>
        </p:sp>
      </p:grpSp>
      <p:grpSp>
        <p:nvGrpSpPr>
          <p:cNvPr id="41" name="Группа Г"/>
          <p:cNvGrpSpPr/>
          <p:nvPr/>
        </p:nvGrpSpPr>
        <p:grpSpPr>
          <a:xfrm>
            <a:off x="642910" y="3286124"/>
            <a:ext cx="8215370" cy="3000396"/>
            <a:chOff x="642910" y="3286124"/>
            <a:chExt cx="8215370" cy="3000396"/>
          </a:xfrm>
        </p:grpSpPr>
        <p:sp>
          <p:nvSpPr>
            <p:cNvPr id="42" name="TextBox 41"/>
            <p:cNvSpPr txBox="1"/>
            <p:nvPr/>
          </p:nvSpPr>
          <p:spPr>
            <a:xfrm>
              <a:off x="642910" y="3286124"/>
              <a:ext cx="8215370" cy="300039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just"/>
              <a:r>
                <a:rPr lang="ru-RU" sz="2200" b="1" dirty="0" smtClean="0">
                  <a:solidFill>
                    <a:srgbClr val="00B0F0"/>
                  </a:solidFill>
                  <a:latin typeface="Arial" pitchFamily="34" charset="0"/>
                  <a:cs typeface="Arial" pitchFamily="34" charset="0"/>
                </a:rPr>
                <a:t>Голубой цвет </a:t>
              </a:r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– выражает легкость, свежесть и невесомость; оказывает расслабляющее и успокаивающее действие, понижает эмоциональное напряжение, немного уменьшает активность</a:t>
              </a: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85786" y="5000636"/>
              <a:ext cx="1084889" cy="1084889"/>
            </a:xfrm>
            <a:prstGeom prst="rect">
              <a:avLst/>
            </a:prstGeom>
            <a:solidFill>
              <a:srgbClr val="00B0F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latin typeface="Arial Black" pitchFamily="34" charset="0"/>
                </a:rPr>
                <a:t>Г</a:t>
              </a:r>
              <a:endParaRPr lang="ru-RU" sz="6000" dirty="0">
                <a:latin typeface="Arial Black" pitchFamily="34" charset="0"/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1938481" y="5000636"/>
              <a:ext cx="1084889" cy="1084889"/>
            </a:xfrm>
            <a:prstGeom prst="rect">
              <a:avLst/>
            </a:prstGeom>
            <a:solidFill>
              <a:srgbClr val="00B0F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FF0000"/>
                  </a:solidFill>
                  <a:latin typeface="Arial Black" pitchFamily="34" charset="0"/>
                </a:rPr>
                <a:t>Г</a:t>
              </a:r>
              <a:endParaRPr lang="ru-RU" sz="6000" dirty="0">
                <a:solidFill>
                  <a:srgbClr val="FF0000"/>
                </a:solidFill>
                <a:latin typeface="Arial Black" pitchFamily="34" charset="0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091175" y="5000636"/>
              <a:ext cx="1084889" cy="1084889"/>
            </a:xfrm>
            <a:prstGeom prst="rect">
              <a:avLst/>
            </a:prstGeom>
            <a:solidFill>
              <a:srgbClr val="00B0F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FFFF00"/>
                  </a:solidFill>
                  <a:latin typeface="Arial Black" pitchFamily="34" charset="0"/>
                </a:rPr>
                <a:t>Г</a:t>
              </a:r>
              <a:endParaRPr lang="ru-RU" sz="6000" dirty="0">
                <a:solidFill>
                  <a:srgbClr val="FFFF00"/>
                </a:solidFill>
                <a:latin typeface="Arial Black" pitchFamily="34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243870" y="5000636"/>
              <a:ext cx="1084889" cy="1084889"/>
            </a:xfrm>
            <a:prstGeom prst="rect">
              <a:avLst/>
            </a:prstGeom>
            <a:solidFill>
              <a:srgbClr val="00B0F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00B050"/>
                  </a:solidFill>
                  <a:latin typeface="Arial Black" pitchFamily="34" charset="0"/>
                </a:rPr>
                <a:t>Г</a:t>
              </a:r>
              <a:endParaRPr lang="ru-RU" sz="6000" dirty="0">
                <a:solidFill>
                  <a:srgbClr val="00B050"/>
                </a:solidFill>
                <a:latin typeface="Arial Black" pitchFamily="34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5396564" y="5000636"/>
              <a:ext cx="1084889" cy="1084889"/>
            </a:xfrm>
            <a:prstGeom prst="rect">
              <a:avLst/>
            </a:prstGeom>
            <a:solidFill>
              <a:srgbClr val="00B0F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2D0F99"/>
                  </a:solidFill>
                  <a:latin typeface="Arial Black" pitchFamily="34" charset="0"/>
                </a:rPr>
                <a:t>Г</a:t>
              </a: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6549259" y="5000636"/>
              <a:ext cx="1084889" cy="1084889"/>
            </a:xfrm>
            <a:prstGeom prst="rect">
              <a:avLst/>
            </a:prstGeom>
            <a:solidFill>
              <a:srgbClr val="00B0F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7030A0"/>
                  </a:solidFill>
                  <a:latin typeface="Arial Black" pitchFamily="34" charset="0"/>
                </a:rPr>
                <a:t>Г</a:t>
              </a: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7701953" y="5000636"/>
              <a:ext cx="1084889" cy="1084889"/>
            </a:xfrm>
            <a:prstGeom prst="rect">
              <a:avLst/>
            </a:prstGeom>
            <a:solidFill>
              <a:srgbClr val="00B0F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chemeClr val="tx1"/>
                  </a:solidFill>
                  <a:latin typeface="Arial Black" pitchFamily="34" charset="0"/>
                </a:rPr>
                <a:t>Г</a:t>
              </a:r>
              <a:endParaRPr lang="ru-RU" sz="600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50" name="Группа С"/>
          <p:cNvGrpSpPr/>
          <p:nvPr/>
        </p:nvGrpSpPr>
        <p:grpSpPr>
          <a:xfrm>
            <a:off x="642910" y="3286124"/>
            <a:ext cx="8215370" cy="3000396"/>
            <a:chOff x="642910" y="3286124"/>
            <a:chExt cx="8215370" cy="3000396"/>
          </a:xfrm>
        </p:grpSpPr>
        <p:sp>
          <p:nvSpPr>
            <p:cNvPr id="51" name="TextBox 50"/>
            <p:cNvSpPr txBox="1"/>
            <p:nvPr/>
          </p:nvSpPr>
          <p:spPr>
            <a:xfrm>
              <a:off x="642910" y="3286124"/>
              <a:ext cx="8215370" cy="300039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just"/>
              <a:r>
                <a:rPr lang="ru-RU" sz="2200" b="1" dirty="0" smtClean="0">
                  <a:solidFill>
                    <a:srgbClr val="00339A"/>
                  </a:solidFill>
                  <a:latin typeface="Arial" pitchFamily="34" charset="0"/>
                  <a:cs typeface="Arial" pitchFamily="34" charset="0"/>
                </a:rPr>
                <a:t>Синий цвет </a:t>
              </a:r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– вызывает ощущение расслабленности, покоя снимает эмоциональное напряжение, снижает активность жизненных процессов, а также вызывает состояние созерцательности и размышления.</a:t>
              </a:r>
            </a:p>
            <a:p>
              <a:pPr algn="just"/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785786" y="5000636"/>
              <a:ext cx="1084889" cy="1084889"/>
            </a:xfrm>
            <a:prstGeom prst="rect">
              <a:avLst/>
            </a:prstGeom>
            <a:solidFill>
              <a:srgbClr val="00339A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latin typeface="Arial Black" pitchFamily="34" charset="0"/>
                </a:rPr>
                <a:t>С</a:t>
              </a:r>
              <a:endParaRPr lang="ru-RU" sz="6000" dirty="0">
                <a:latin typeface="Arial Black" pitchFamily="34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1938481" y="5000636"/>
              <a:ext cx="1084889" cy="1084889"/>
            </a:xfrm>
            <a:prstGeom prst="rect">
              <a:avLst/>
            </a:prstGeom>
            <a:solidFill>
              <a:srgbClr val="00339A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FF0000"/>
                  </a:solidFill>
                  <a:latin typeface="Arial Black" pitchFamily="34" charset="0"/>
                </a:rPr>
                <a:t>С</a:t>
              </a:r>
              <a:endParaRPr lang="ru-RU" sz="6000" dirty="0">
                <a:solidFill>
                  <a:srgbClr val="FF0000"/>
                </a:solidFill>
                <a:latin typeface="Arial Black" pitchFamily="34" charset="0"/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3091175" y="5000636"/>
              <a:ext cx="1084889" cy="1084889"/>
            </a:xfrm>
            <a:prstGeom prst="rect">
              <a:avLst/>
            </a:prstGeom>
            <a:solidFill>
              <a:srgbClr val="00339A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chemeClr val="accent6"/>
                  </a:solidFill>
                  <a:latin typeface="Arial Black" pitchFamily="34" charset="0"/>
                </a:rPr>
                <a:t>С</a:t>
              </a:r>
              <a:endParaRPr lang="ru-RU" sz="6000" dirty="0">
                <a:solidFill>
                  <a:schemeClr val="accent6"/>
                </a:solidFill>
                <a:latin typeface="Arial Black" pitchFamily="34" charset="0"/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4243870" y="5000636"/>
              <a:ext cx="1084889" cy="1084889"/>
            </a:xfrm>
            <a:prstGeom prst="rect">
              <a:avLst/>
            </a:prstGeom>
            <a:solidFill>
              <a:srgbClr val="00339A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FFFF00"/>
                  </a:solidFill>
                  <a:latin typeface="Arial Black" pitchFamily="34" charset="0"/>
                </a:rPr>
                <a:t>С</a:t>
              </a: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5396564" y="5000636"/>
              <a:ext cx="1084889" cy="1084889"/>
            </a:xfrm>
            <a:prstGeom prst="rect">
              <a:avLst/>
            </a:prstGeom>
            <a:solidFill>
              <a:srgbClr val="00339A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00B050"/>
                  </a:solidFill>
                  <a:latin typeface="Arial Black" pitchFamily="34" charset="0"/>
                </a:rPr>
                <a:t>С</a:t>
              </a: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6549259" y="5000636"/>
              <a:ext cx="1084889" cy="1084889"/>
            </a:xfrm>
            <a:prstGeom prst="rect">
              <a:avLst/>
            </a:prstGeom>
            <a:solidFill>
              <a:srgbClr val="00339A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00B0F0"/>
                  </a:solidFill>
                  <a:latin typeface="Arial Black" pitchFamily="34" charset="0"/>
                </a:rPr>
                <a:t>С</a:t>
              </a: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7701953" y="5000636"/>
              <a:ext cx="1084889" cy="1084889"/>
            </a:xfrm>
            <a:prstGeom prst="rect">
              <a:avLst/>
            </a:prstGeom>
            <a:solidFill>
              <a:srgbClr val="00339A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7030A0"/>
                  </a:solidFill>
                  <a:latin typeface="Arial Black" pitchFamily="34" charset="0"/>
                </a:rPr>
                <a:t>С</a:t>
              </a:r>
            </a:p>
          </p:txBody>
        </p:sp>
      </p:grpSp>
      <p:grpSp>
        <p:nvGrpSpPr>
          <p:cNvPr id="59" name="Группа Ф"/>
          <p:cNvGrpSpPr/>
          <p:nvPr/>
        </p:nvGrpSpPr>
        <p:grpSpPr>
          <a:xfrm>
            <a:off x="642910" y="3286124"/>
            <a:ext cx="8215370" cy="3000396"/>
            <a:chOff x="642910" y="3286124"/>
            <a:chExt cx="8215370" cy="3000396"/>
          </a:xfrm>
        </p:grpSpPr>
        <p:sp>
          <p:nvSpPr>
            <p:cNvPr id="60" name="TextBox 59"/>
            <p:cNvSpPr txBox="1"/>
            <p:nvPr/>
          </p:nvSpPr>
          <p:spPr>
            <a:xfrm>
              <a:off x="642910" y="3286124"/>
              <a:ext cx="8215370" cy="300039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just"/>
              <a:r>
                <a:rPr lang="ru-RU" sz="2200" b="1" dirty="0" smtClean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Фиолетовый цвет </a:t>
              </a:r>
              <a:r>
                <a:rPr lang="ru-RU" sz="2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– самый пассивный из всех цветов, вызывающий снижение жизненного тонуса, понижение активности; при  длительном воздействии возникает состояние угнетенности и беспокойства</a:t>
              </a: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785786" y="5000636"/>
              <a:ext cx="1084889" cy="1084889"/>
            </a:xfrm>
            <a:prstGeom prst="rect">
              <a:avLst/>
            </a:prstGeom>
            <a:solidFill>
              <a:srgbClr val="7030A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latin typeface="Arial Black" pitchFamily="34" charset="0"/>
                </a:rPr>
                <a:t>Ф</a:t>
              </a:r>
              <a:endParaRPr lang="ru-RU" sz="6000" dirty="0">
                <a:latin typeface="Arial Black" pitchFamily="34" charset="0"/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1938481" y="5000636"/>
              <a:ext cx="1084889" cy="1084889"/>
            </a:xfrm>
            <a:prstGeom prst="rect">
              <a:avLst/>
            </a:prstGeom>
            <a:solidFill>
              <a:srgbClr val="7030A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FF0000"/>
                  </a:solidFill>
                  <a:latin typeface="Arial Black" pitchFamily="34" charset="0"/>
                </a:rPr>
                <a:t>Ф</a:t>
              </a:r>
              <a:endParaRPr lang="ru-RU" sz="6000" dirty="0">
                <a:solidFill>
                  <a:srgbClr val="FF0000"/>
                </a:solidFill>
                <a:latin typeface="Arial Black" pitchFamily="34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3091175" y="5000636"/>
              <a:ext cx="1084889" cy="1084889"/>
            </a:xfrm>
            <a:prstGeom prst="rect">
              <a:avLst/>
            </a:prstGeom>
            <a:solidFill>
              <a:srgbClr val="7030A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chemeClr val="accent6"/>
                  </a:solidFill>
                  <a:latin typeface="Arial Black" pitchFamily="34" charset="0"/>
                </a:rPr>
                <a:t>Ф</a:t>
              </a:r>
              <a:endParaRPr lang="ru-RU" sz="6000" dirty="0">
                <a:solidFill>
                  <a:schemeClr val="accent6"/>
                </a:solidFill>
                <a:latin typeface="Arial Black" pitchFamily="34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4243870" y="5000636"/>
              <a:ext cx="1084889" cy="1084889"/>
            </a:xfrm>
            <a:prstGeom prst="rect">
              <a:avLst/>
            </a:prstGeom>
            <a:solidFill>
              <a:srgbClr val="7030A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FFFF00"/>
                  </a:solidFill>
                  <a:latin typeface="Arial Black" pitchFamily="34" charset="0"/>
                </a:rPr>
                <a:t>Ф</a:t>
              </a: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5396564" y="5000636"/>
              <a:ext cx="1084889" cy="1084889"/>
            </a:xfrm>
            <a:prstGeom prst="rect">
              <a:avLst/>
            </a:prstGeom>
            <a:solidFill>
              <a:srgbClr val="7030A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00B050"/>
                  </a:solidFill>
                  <a:latin typeface="Arial Black" pitchFamily="34" charset="0"/>
                </a:rPr>
                <a:t>Ф</a:t>
              </a: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6549259" y="5000636"/>
              <a:ext cx="1084889" cy="1084889"/>
            </a:xfrm>
            <a:prstGeom prst="rect">
              <a:avLst/>
            </a:prstGeom>
            <a:solidFill>
              <a:srgbClr val="7030A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00B0F0"/>
                  </a:solidFill>
                  <a:latin typeface="Arial Black" pitchFamily="34" charset="0"/>
                </a:rPr>
                <a:t>Ф</a:t>
              </a: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7701953" y="5000636"/>
              <a:ext cx="1084889" cy="1084889"/>
            </a:xfrm>
            <a:prstGeom prst="rect">
              <a:avLst/>
            </a:prstGeom>
            <a:solidFill>
              <a:srgbClr val="7030A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0" dirty="0" smtClean="0">
                  <a:solidFill>
                    <a:srgbClr val="2D0F99"/>
                  </a:solidFill>
                  <a:latin typeface="Arial Black" pitchFamily="34" charset="0"/>
                </a:rPr>
                <a:t>Ф</a:t>
              </a:r>
            </a:p>
          </p:txBody>
        </p:sp>
      </p:grpSp>
      <p:sp>
        <p:nvSpPr>
          <p:cNvPr id="68" name="К"/>
          <p:cNvSpPr/>
          <p:nvPr/>
        </p:nvSpPr>
        <p:spPr>
          <a:xfrm>
            <a:off x="785786" y="1000108"/>
            <a:ext cx="1285884" cy="200026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"/>
          <p:cNvSpPr/>
          <p:nvPr/>
        </p:nvSpPr>
        <p:spPr>
          <a:xfrm>
            <a:off x="2071670" y="1000108"/>
            <a:ext cx="1214446" cy="200026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Ж"/>
          <p:cNvSpPr/>
          <p:nvPr/>
        </p:nvSpPr>
        <p:spPr>
          <a:xfrm>
            <a:off x="3286116" y="1000108"/>
            <a:ext cx="857256" cy="200026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З"/>
          <p:cNvSpPr/>
          <p:nvPr/>
        </p:nvSpPr>
        <p:spPr>
          <a:xfrm>
            <a:off x="4143372" y="1000108"/>
            <a:ext cx="1000132" cy="200026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Г"/>
          <p:cNvSpPr/>
          <p:nvPr/>
        </p:nvSpPr>
        <p:spPr>
          <a:xfrm>
            <a:off x="5143504" y="1000108"/>
            <a:ext cx="928694" cy="200026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"/>
          <p:cNvSpPr/>
          <p:nvPr/>
        </p:nvSpPr>
        <p:spPr>
          <a:xfrm>
            <a:off x="6072198" y="1000108"/>
            <a:ext cx="1143008" cy="200026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Ф"/>
          <p:cNvSpPr/>
          <p:nvPr/>
        </p:nvSpPr>
        <p:spPr>
          <a:xfrm>
            <a:off x="7215206" y="1000108"/>
            <a:ext cx="1428760" cy="200026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99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3" grpId="3" animBg="1"/>
      <p:bldP spid="3" grpId="4" animBg="1"/>
      <p:bldP spid="3" grpId="5" animBg="1"/>
      <p:bldP spid="3" grpId="6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уга 3"/>
          <p:cNvSpPr/>
          <p:nvPr/>
        </p:nvSpPr>
        <p:spPr>
          <a:xfrm>
            <a:off x="395536" y="2132856"/>
            <a:ext cx="5213707" cy="4824536"/>
          </a:xfrm>
          <a:prstGeom prst="arc">
            <a:avLst>
              <a:gd name="adj1" fmla="val 18758867"/>
              <a:gd name="adj2" fmla="val 2924341"/>
            </a:avLst>
          </a:prstGeom>
          <a:ln w="76200" cap="rnd">
            <a:solidFill>
              <a:schemeClr val="bg1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Цветовой круг</a:t>
            </a:r>
            <a:endParaRPr lang="ru-RU" dirty="0"/>
          </a:p>
        </p:txBody>
      </p:sp>
      <p:sp>
        <p:nvSpPr>
          <p:cNvPr id="15" name="Объект 14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1701146"/>
          </a:xfrm>
        </p:spPr>
        <p:txBody>
          <a:bodyPr/>
          <a:lstStyle/>
          <a:p>
            <a:r>
              <a:rPr lang="ru-RU" dirty="0"/>
              <a:t>Кроме основного цвета можно подобрать несколько </a:t>
            </a:r>
            <a:r>
              <a:rPr lang="ru-RU" dirty="0" smtClean="0"/>
              <a:t>вспомогательных </a:t>
            </a:r>
            <a:r>
              <a:rPr lang="ru-RU" dirty="0"/>
              <a:t>цветов, которые в совокупности составят цветовую </a:t>
            </a:r>
            <a:r>
              <a:rPr lang="ru-RU" dirty="0" smtClean="0"/>
              <a:t>гамму презентации</a:t>
            </a:r>
            <a:r>
              <a:rPr lang="ru-RU" dirty="0"/>
              <a:t>. При этом можно использовать цветовой </a:t>
            </a:r>
            <a:r>
              <a:rPr lang="ru-RU" dirty="0" smtClean="0"/>
              <a:t>круг. </a:t>
            </a:r>
            <a:endParaRPr lang="ru-RU" dirty="0"/>
          </a:p>
        </p:txBody>
      </p:sp>
      <p:grpSp>
        <p:nvGrpSpPr>
          <p:cNvPr id="33" name="Текст ХЦ"/>
          <p:cNvGrpSpPr/>
          <p:nvPr/>
        </p:nvGrpSpPr>
        <p:grpSpPr>
          <a:xfrm>
            <a:off x="4853492" y="5877272"/>
            <a:ext cx="2238788" cy="438144"/>
            <a:chOff x="3563888" y="5949280"/>
            <a:chExt cx="2238788" cy="438144"/>
          </a:xfrm>
        </p:grpSpPr>
        <p:sp>
          <p:nvSpPr>
            <p:cNvPr id="6" name="TextBox 5"/>
            <p:cNvSpPr txBox="1"/>
            <p:nvPr/>
          </p:nvSpPr>
          <p:spPr>
            <a:xfrm>
              <a:off x="3992052" y="5956537"/>
              <a:ext cx="1810624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ХОЛОДНЫЕ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Picture 8" descr="C:\Documents and Settings\Администратор.HOME-FDD52612A3\Рабочий стол\Ирина_Раб стол\10-8\8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63888" y="5949280"/>
              <a:ext cx="432000" cy="432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8" name="Текст ТЦ"/>
          <p:cNvGrpSpPr/>
          <p:nvPr/>
        </p:nvGrpSpPr>
        <p:grpSpPr>
          <a:xfrm>
            <a:off x="5298218" y="5119128"/>
            <a:ext cx="1800656" cy="438144"/>
            <a:chOff x="4283968" y="5100279"/>
            <a:chExt cx="1800656" cy="438144"/>
          </a:xfrm>
        </p:grpSpPr>
        <p:sp>
          <p:nvSpPr>
            <p:cNvPr id="21" name="TextBox 20"/>
            <p:cNvSpPr txBox="1"/>
            <p:nvPr/>
          </p:nvSpPr>
          <p:spPr>
            <a:xfrm>
              <a:off x="4712132" y="5107536"/>
              <a:ext cx="1372492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ТЕПЛЫЕ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Picture 8" descr="C:\Documents and Settings\Администратор.HOME-FDD52612A3\Рабочий стол\Ирина_Раб стол\10-8\8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83968" y="5100279"/>
              <a:ext cx="432000" cy="432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7" name="Текст КЦ"/>
          <p:cNvGrpSpPr/>
          <p:nvPr/>
        </p:nvGrpSpPr>
        <p:grpSpPr>
          <a:xfrm>
            <a:off x="5449785" y="4297482"/>
            <a:ext cx="2742391" cy="450844"/>
            <a:chOff x="4544839" y="4251279"/>
            <a:chExt cx="2742391" cy="450844"/>
          </a:xfrm>
        </p:grpSpPr>
        <p:sp>
          <p:nvSpPr>
            <p:cNvPr id="24" name="TextBox 23"/>
            <p:cNvSpPr txBox="1"/>
            <p:nvPr/>
          </p:nvSpPr>
          <p:spPr>
            <a:xfrm>
              <a:off x="4985703" y="4271236"/>
              <a:ext cx="2301527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КОНТРАСТНЫЕ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Picture 8" descr="C:\Documents and Settings\Администратор.HOME-FDD52612A3\Рабочий стол\Ирина_Раб стол\10-8\8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44839" y="4251279"/>
              <a:ext cx="432000" cy="432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6" name="Текст ДЦ"/>
          <p:cNvGrpSpPr/>
          <p:nvPr/>
        </p:nvGrpSpPr>
        <p:grpSpPr>
          <a:xfrm>
            <a:off x="5297322" y="3492466"/>
            <a:ext cx="3414670" cy="446914"/>
            <a:chOff x="4283072" y="3402279"/>
            <a:chExt cx="3414670" cy="446914"/>
          </a:xfrm>
        </p:grpSpPr>
        <p:sp>
          <p:nvSpPr>
            <p:cNvPr id="12" name="TextBox 11"/>
            <p:cNvSpPr txBox="1"/>
            <p:nvPr/>
          </p:nvSpPr>
          <p:spPr>
            <a:xfrm>
              <a:off x="4715772" y="3418306"/>
              <a:ext cx="2981970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ДОПОЛНИТЕЛЬНЫЕ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1" name="Picture 8" descr="C:\Documents and Settings\Администратор.HOME-FDD52612A3\Рабочий стол\Ирина_Раб стол\10-8\8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83072" y="3402279"/>
              <a:ext cx="432000" cy="432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Текст  МЦ"/>
          <p:cNvGrpSpPr/>
          <p:nvPr/>
        </p:nvGrpSpPr>
        <p:grpSpPr>
          <a:xfrm>
            <a:off x="4768622" y="2708920"/>
            <a:ext cx="3979842" cy="450844"/>
            <a:chOff x="3563888" y="2518286"/>
            <a:chExt cx="3979842" cy="450844"/>
          </a:xfrm>
        </p:grpSpPr>
        <p:sp>
          <p:nvSpPr>
            <p:cNvPr id="9" name="TextBox 8"/>
            <p:cNvSpPr txBox="1"/>
            <p:nvPr/>
          </p:nvSpPr>
          <p:spPr>
            <a:xfrm>
              <a:off x="3992052" y="2538243"/>
              <a:ext cx="3551678" cy="430887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МОНОХРОМАТИЧЕСКИЕ</a:t>
              </a:r>
              <a:endParaRPr lang="ru-RU" sz="2200" b="1" dirty="0" smtClean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2" name="Picture 8" descr="C:\Documents and Settings\Администратор.HOME-FDD52612A3\Рабочий стол\Ирина_Раб стол\10-8\8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63888" y="2518286"/>
              <a:ext cx="432000" cy="432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6" name="Группа МЦ"/>
          <p:cNvGrpSpPr/>
          <p:nvPr/>
        </p:nvGrpSpPr>
        <p:grpSpPr>
          <a:xfrm>
            <a:off x="636154" y="2579485"/>
            <a:ext cx="4570948" cy="4032000"/>
            <a:chOff x="434680" y="2579485"/>
            <a:chExt cx="4570948" cy="4032000"/>
          </a:xfrm>
        </p:grpSpPr>
        <p:pic>
          <p:nvPicPr>
            <p:cNvPr id="1027" name="Pic 1" descr="C:\Users\Информ-1\Desktop\10 кл Презентации\10-25\2501sm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680" y="2579485"/>
              <a:ext cx="4032000" cy="403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МЦ" descr="C:\Documents and Settings\Администратор.HOME-FDD52612A3\Рабочий стол\Ирина_Раб стол\10-8\86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73628" y="2708920"/>
              <a:ext cx="432000" cy="432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3" name="Группа ДЦ"/>
          <p:cNvGrpSpPr/>
          <p:nvPr/>
        </p:nvGrpSpPr>
        <p:grpSpPr>
          <a:xfrm>
            <a:off x="636154" y="2579485"/>
            <a:ext cx="5099454" cy="4032000"/>
            <a:chOff x="434680" y="2579485"/>
            <a:chExt cx="5099454" cy="4032000"/>
          </a:xfrm>
        </p:grpSpPr>
        <p:pic>
          <p:nvPicPr>
            <p:cNvPr id="1028" name="Pic 2" descr="C:\Users\Информ-1\Desktop\10 кл Презентации\10-25\2502sm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680" y="2579485"/>
              <a:ext cx="4032000" cy="403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ДЦ" descr="C:\Documents and Settings\Администратор.HOME-FDD52612A3\Рабочий стол\Ирина_Раб стол\10-8\86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102134" y="3487013"/>
              <a:ext cx="432000" cy="432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1" name="Группа КЦ"/>
          <p:cNvGrpSpPr/>
          <p:nvPr/>
        </p:nvGrpSpPr>
        <p:grpSpPr>
          <a:xfrm>
            <a:off x="636154" y="2579485"/>
            <a:ext cx="5249571" cy="4032000"/>
            <a:chOff x="434680" y="2579485"/>
            <a:chExt cx="5249571" cy="4032000"/>
          </a:xfrm>
        </p:grpSpPr>
        <p:pic>
          <p:nvPicPr>
            <p:cNvPr id="1029" name="Pic 3" descr="C:\Users\Информ-1\Desktop\10 кл Презентации\10-25\2503sm.gif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680" y="2579485"/>
              <a:ext cx="4032000" cy="403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КЦ" descr="C:\Documents and Settings\Администратор.HOME-FDD52612A3\Рабочий стол\Ирина_Раб стол\10-8\86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252251" y="4297482"/>
              <a:ext cx="432000" cy="432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0" name="Группа ТЦ"/>
          <p:cNvGrpSpPr/>
          <p:nvPr/>
        </p:nvGrpSpPr>
        <p:grpSpPr>
          <a:xfrm>
            <a:off x="732308" y="2675639"/>
            <a:ext cx="5000606" cy="3839692"/>
            <a:chOff x="530834" y="2675639"/>
            <a:chExt cx="5000606" cy="3839692"/>
          </a:xfrm>
        </p:grpSpPr>
        <p:pic>
          <p:nvPicPr>
            <p:cNvPr id="2" name="ТеплЦв" descr="C:\Users\Информ-1\Desktop\10 кл Презентации\10-25\25301sm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834" y="2675639"/>
              <a:ext cx="3839692" cy="38396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ТЦ" descr="C:\Documents and Settings\Администратор.HOME-FDD52612A3\Рабочий стол\Ирина_Раб стол\10-8\86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099440" y="5121570"/>
              <a:ext cx="432000" cy="432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" name="ГруппаХЦ"/>
          <p:cNvGrpSpPr/>
          <p:nvPr/>
        </p:nvGrpSpPr>
        <p:grpSpPr>
          <a:xfrm>
            <a:off x="732308" y="2675639"/>
            <a:ext cx="4559664" cy="3839692"/>
            <a:chOff x="530834" y="2675639"/>
            <a:chExt cx="4559664" cy="3839692"/>
          </a:xfrm>
        </p:grpSpPr>
        <p:pic>
          <p:nvPicPr>
            <p:cNvPr id="3" name="ХолЦв" descr="C:\Users\Информ-1\Desktop\10 кл Презентации\10-25\25302sm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834" y="2675639"/>
              <a:ext cx="3839692" cy="38396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ХЦ" descr="C:\Documents and Settings\Администратор.HOME-FDD52612A3\Рабочий стол\Ирина_Раб стол\10-8\86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58498" y="5878037"/>
              <a:ext cx="432000" cy="432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5" name="Круг" descr="C:\Users\Информ-1\Desktop\10 кл Презентации\10-25\2500sm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08" y="2675639"/>
            <a:ext cx="3839692" cy="383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 rot="16200000">
            <a:off x="4413856" y="4266717"/>
            <a:ext cx="11415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ЦВЕТА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19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4881</TotalTime>
  <Words>1171</Words>
  <Application>Microsoft Office PowerPoint</Application>
  <PresentationFormat>Экран (4:3)</PresentationFormat>
  <Paragraphs>175</Paragraphs>
  <Slides>18</Slides>
  <Notes>5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КОМПЬЮТЕРНЫЕ ПРЕЗЕНТАЦИИ</vt:lpstr>
      <vt:lpstr>Ключевые слова</vt:lpstr>
      <vt:lpstr>Компьютерные презентации</vt:lpstr>
      <vt:lpstr>Слайдовые презентации</vt:lpstr>
      <vt:lpstr>Потоковые презентации</vt:lpstr>
      <vt:lpstr>Этапы создания презентации</vt:lpstr>
      <vt:lpstr>Цветовая гамма слайдов</vt:lpstr>
      <vt:lpstr>Психология цвета</vt:lpstr>
      <vt:lpstr>Цветовой круг</vt:lpstr>
      <vt:lpstr>Текст на слайдах</vt:lpstr>
      <vt:lpstr>Стиль презентации</vt:lpstr>
      <vt:lpstr>Анимация</vt:lpstr>
      <vt:lpstr>Режимы показа презентации </vt:lpstr>
      <vt:lpstr>Основные возможности редакторов презентаций </vt:lpstr>
      <vt:lpstr>Самое главное</vt:lpstr>
      <vt:lpstr>Самое главное</vt:lpstr>
      <vt:lpstr>Давайте обсудим</vt:lpstr>
      <vt:lpstr>Информационные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kuklintnec@outlook.com</cp:lastModifiedBy>
  <cp:revision>528</cp:revision>
  <dcterms:modified xsi:type="dcterms:W3CDTF">2017-08-10T04:54:22Z</dcterms:modified>
</cp:coreProperties>
</file>