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2" r:id="rId4"/>
    <p:sldId id="263" r:id="rId5"/>
    <p:sldId id="264" r:id="rId6"/>
    <p:sldId id="282" r:id="rId7"/>
    <p:sldId id="273" r:id="rId8"/>
    <p:sldId id="275" r:id="rId9"/>
    <p:sldId id="280" r:id="rId10"/>
    <p:sldId id="267" r:id="rId11"/>
    <p:sldId id="277" r:id="rId12"/>
    <p:sldId id="276" r:id="rId13"/>
    <p:sldId id="284" r:id="rId14"/>
    <p:sldId id="279" r:id="rId15"/>
    <p:sldId id="259" r:id="rId16"/>
    <p:sldId id="261" r:id="rId17"/>
    <p:sldId id="281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F8B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89076" autoAdjust="0"/>
  </p:normalViewPr>
  <p:slideViewPr>
    <p:cSldViewPr>
      <p:cViewPr>
        <p:scale>
          <a:sx n="70" d="100"/>
          <a:sy n="70" d="100"/>
        </p:scale>
        <p:origin x="-1644" y="-744"/>
      </p:cViewPr>
      <p:guideLst>
        <p:guide orient="horz" pos="4065"/>
        <p:guide orient="horz" pos="663"/>
        <p:guide pos="5602"/>
        <p:guide pos="476"/>
        <p:guide pos="385"/>
        <p:guide/>
        <p:guide pos="5556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682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Лупа – переход на скрытый слайд с доп. Материалами</a:t>
            </a:r>
          </a:p>
          <a:p>
            <a:r>
              <a:rPr lang="ru-RU" dirty="0" smtClean="0"/>
              <a:t>Можно обсудить, какие цветовые решения слайдов допустимы, а какие нет. По «пробелу» появляются значки – «галочка», «крестик»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0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Интерактивные элементы – карандаши, щелчок по которым вызывает описание соответствующего цвета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4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Кнопки справа запускают демонстрацию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3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4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КОМПЬЮТЕРНЫЕ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СОВРЕМЕННЫЕ  ТЕХНОЛОГИИ СОЗДАНИЯ И ОБРАБОТКИ ИНФОРМАЦИОННЫХ ОБЪЕКТОВ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на слайдах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069422"/>
          </a:xfrm>
        </p:spPr>
        <p:txBody>
          <a:bodyPr/>
          <a:lstStyle/>
          <a:p>
            <a:r>
              <a:rPr lang="ru-RU" b="1" dirty="0" smtClean="0"/>
              <a:t>Правила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используйте только стандартные шрифты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гарнитура и кегль шрифта основного текста на всех слайдах должны быть одни и те </a:t>
            </a:r>
            <a:r>
              <a:rPr lang="ru-RU" dirty="0" smtClean="0"/>
              <a:t>же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шрифты без засечек </a:t>
            </a:r>
            <a:r>
              <a:rPr lang="ru-RU" dirty="0" smtClean="0"/>
              <a:t>лучше</a:t>
            </a:r>
            <a:r>
              <a:rPr lang="ru-RU" dirty="0"/>
              <a:t>, чем с </a:t>
            </a:r>
            <a:r>
              <a:rPr lang="ru-RU" dirty="0" smtClean="0"/>
              <a:t>засечками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115616" y="3068960"/>
            <a:ext cx="7704856" cy="584775"/>
            <a:chOff x="1131910" y="5657671"/>
            <a:chExt cx="7704856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1131910" y="5657671"/>
              <a:ext cx="223200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Arial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0182" y="5657671"/>
              <a:ext cx="5096984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Roman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 descr="нет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8976" y="5693671"/>
              <a:ext cx="35779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да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4118" y="5657671"/>
              <a:ext cx="473874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3666540"/>
            <a:ext cx="8215369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размер символов должен быть достаточным для их распознавания из самой отдаленной части аудитории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чем меньше текста на слайдах, тем лучше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115616" y="4869160"/>
            <a:ext cx="7700001" cy="1692092"/>
            <a:chOff x="1115616" y="4869160"/>
            <a:chExt cx="7700001" cy="16920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182" y="4887252"/>
              <a:ext cx="2232000" cy="167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 descr="нет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7827" y="4977168"/>
              <a:ext cx="357790" cy="39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C:\Users\Информ-1\Desktop\10 кл Презентации\10-25\10-25-1 Компьютерные презентации-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223" y="4887252"/>
              <a:ext cx="2232000" cy="1674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да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8286" y="4869160"/>
              <a:ext cx="473874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887252"/>
              <a:ext cx="2232000" cy="167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 descr="да0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824" y="4869160"/>
              <a:ext cx="473874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Стиль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202" y="1071546"/>
            <a:ext cx="6017029" cy="3437574"/>
          </a:xfrm>
        </p:spPr>
        <p:txBody>
          <a:bodyPr/>
          <a:lstStyle/>
          <a:p>
            <a:r>
              <a:rPr lang="ru-RU" dirty="0" smtClean="0"/>
              <a:t>Под </a:t>
            </a:r>
            <a:r>
              <a:rPr lang="ru-RU" b="1" dirty="0" smtClean="0"/>
              <a:t>стилем</a:t>
            </a:r>
            <a:r>
              <a:rPr lang="ru-RU" dirty="0" smtClean="0"/>
              <a:t> понимается совокупность </a:t>
            </a:r>
            <a:r>
              <a:rPr lang="ru-RU" dirty="0"/>
              <a:t>значений свойств разных объектов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Стиль </a:t>
            </a:r>
            <a:r>
              <a:rPr lang="ru-RU" dirty="0"/>
              <a:t>оформления слайда задаёт: </a:t>
            </a:r>
            <a:endParaRPr lang="ru-RU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/>
              <a:t>формат символов </a:t>
            </a:r>
            <a:r>
              <a:rPr lang="ru-RU" dirty="0"/>
              <a:t>(шрифт, </a:t>
            </a:r>
            <a:r>
              <a:rPr lang="ru-RU" dirty="0" smtClean="0"/>
              <a:t>размер, цвет, начертание</a:t>
            </a:r>
            <a:r>
              <a:rPr lang="ru-RU" dirty="0"/>
              <a:t>, эффекты, </a:t>
            </a:r>
            <a:r>
              <a:rPr lang="ru-RU" dirty="0" smtClean="0"/>
              <a:t>цвет </a:t>
            </a:r>
            <a:r>
              <a:rPr lang="ru-RU" dirty="0"/>
              <a:t>и т. п</a:t>
            </a:r>
            <a:r>
              <a:rPr lang="ru-RU" dirty="0" smtClean="0"/>
              <a:t>.)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/>
              <a:t>формат </a:t>
            </a:r>
            <a:r>
              <a:rPr lang="ru-RU" dirty="0"/>
              <a:t>фона (цвет, наличие, </a:t>
            </a:r>
            <a:r>
              <a:rPr lang="ru-RU" dirty="0" smtClean="0"/>
              <a:t>размещение </a:t>
            </a:r>
            <a:r>
              <a:rPr lang="ru-RU" dirty="0"/>
              <a:t>и вид графических </a:t>
            </a:r>
            <a:r>
              <a:rPr lang="ru-RU" dirty="0" smtClean="0"/>
              <a:t>объектов)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/>
              <a:t>дополнительные цвета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/>
              <a:t>формат </a:t>
            </a:r>
            <a:r>
              <a:rPr lang="ru-RU" dirty="0"/>
              <a:t>графических и других </a:t>
            </a:r>
            <a:r>
              <a:rPr lang="ru-RU" dirty="0" smtClean="0"/>
              <a:t>объектов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96" y="3016650"/>
            <a:ext cx="2232000" cy="167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68" y="4851344"/>
            <a:ext cx="2232000" cy="167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68" y="1181956"/>
            <a:ext cx="2232000" cy="167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43203" y="4509120"/>
            <a:ext cx="6017029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Стиль можно разработать самостоятельно или воспользоваться имеющимися </a:t>
            </a:r>
            <a:r>
              <a:rPr lang="ru-RU" dirty="0" err="1" smtClean="0"/>
              <a:t>заготов-ками</a:t>
            </a:r>
            <a:r>
              <a:rPr lang="ru-RU" dirty="0" smtClean="0"/>
              <a:t> (</a:t>
            </a:r>
            <a:r>
              <a:rPr lang="ru-RU" i="1" dirty="0" smtClean="0"/>
              <a:t>темами презентаций</a:t>
            </a:r>
            <a:r>
              <a:rPr lang="ru-RU" dirty="0" smtClean="0"/>
              <a:t>), разработан-</a:t>
            </a:r>
            <a:r>
              <a:rPr lang="ru-RU" dirty="0" err="1" smtClean="0"/>
              <a:t>ными</a:t>
            </a:r>
            <a:r>
              <a:rPr lang="ru-RU" dirty="0" smtClean="0"/>
              <a:t> профессиональными дизайнерами с соблюдением всех требований композиции и </a:t>
            </a:r>
            <a:r>
              <a:rPr lang="ru-RU" dirty="0" err="1" smtClean="0"/>
              <a:t>колористики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5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133318"/>
          </a:xfrm>
        </p:spPr>
        <p:txBody>
          <a:bodyPr/>
          <a:lstStyle/>
          <a:p>
            <a:r>
              <a:rPr lang="ru-RU" dirty="0" smtClean="0"/>
              <a:t>Для привлечение внимания </a:t>
            </a:r>
            <a:r>
              <a:rPr lang="ru-RU" dirty="0"/>
              <a:t>аудитории к излагаемому </a:t>
            </a:r>
            <a:r>
              <a:rPr lang="ru-RU" dirty="0" smtClean="0"/>
              <a:t>материалу используются </a:t>
            </a:r>
            <a:r>
              <a:rPr lang="ru-RU" dirty="0"/>
              <a:t>всевозможные анимационные </a:t>
            </a:r>
            <a:r>
              <a:rPr lang="ru-RU" dirty="0" smtClean="0"/>
              <a:t>эффекты на слайде или при переходе на следующий слайд.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78629" y="238365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2276872"/>
            <a:ext cx="8072494" cy="1635093"/>
            <a:chOff x="428596" y="5072300"/>
            <a:chExt cx="5929354" cy="169414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300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75326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28728" y="2348309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анимация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имитация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с помощью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изменения формы объектов или показа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последовательных изображений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фазами движения.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42911" y="4062462"/>
            <a:ext cx="8215369" cy="152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Разумное </a:t>
            </a:r>
            <a:r>
              <a:rPr lang="ru-RU" dirty="0"/>
              <a:t>(умеренное) использование </a:t>
            </a:r>
            <a:r>
              <a:rPr lang="ru-RU" dirty="0" smtClean="0"/>
              <a:t>анимационных эф-</a:t>
            </a:r>
            <a:r>
              <a:rPr lang="ru-RU" dirty="0" err="1" smtClean="0"/>
              <a:t>фектов</a:t>
            </a:r>
            <a:r>
              <a:rPr lang="ru-RU" dirty="0" smtClean="0"/>
              <a:t> </a:t>
            </a:r>
            <a:r>
              <a:rPr lang="ru-RU" dirty="0"/>
              <a:t>обеспечивает лучшую наглядность и динамичность </a:t>
            </a:r>
            <a:r>
              <a:rPr lang="ru-RU" dirty="0" smtClean="0"/>
              <a:t>показа </a:t>
            </a:r>
            <a:r>
              <a:rPr lang="ru-RU" dirty="0"/>
              <a:t>и в результате </a:t>
            </a:r>
            <a:r>
              <a:rPr lang="ru-RU" dirty="0" smtClean="0"/>
              <a:t>– большую </a:t>
            </a:r>
            <a:r>
              <a:rPr lang="ru-RU" dirty="0"/>
              <a:t>эффективность презентации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2911" y="5589240"/>
            <a:ext cx="8215369" cy="878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Бессмысленная анимация напротив «съедает» внимание зрителей и может вызвать раздражение.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нформ-1\Desktop\10 кл Презентации\10-25\0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/>
          <a:stretch/>
        </p:blipFill>
        <p:spPr bwMode="auto">
          <a:xfrm>
            <a:off x="4817849" y="1078136"/>
            <a:ext cx="4050639" cy="265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нформ-1\Desktop\10 кл Презентации\10-25\Education-ELearning-Suite-946-27042015-2053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15619" r="17092" b="6777"/>
          <a:stretch/>
        </p:blipFill>
        <p:spPr bwMode="auto">
          <a:xfrm>
            <a:off x="667756" y="1078136"/>
            <a:ext cx="4048260" cy="265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нформ-1\Desktop\10 кл Презентации\10-25\distance-education-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6" y="3867869"/>
            <a:ext cx="8198412" cy="2657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Режимы показа презентации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67756" y="3257688"/>
            <a:ext cx="4096732" cy="43200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управляемый </a:t>
            </a:r>
            <a:r>
              <a:rPr lang="ru-RU" dirty="0" smtClean="0"/>
              <a:t>докладчиком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023451"/>
            <a:ext cx="8496944" cy="430887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управляемый </a:t>
            </a:r>
            <a:r>
              <a:rPr lang="ru-RU" dirty="0" smtClean="0"/>
              <a:t>пользователем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54160" y="3257688"/>
            <a:ext cx="4210328" cy="43200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автоматический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/>
              <a:t>возможности редакторов презентаций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340768"/>
            <a:ext cx="8215369" cy="5517232"/>
          </a:xfrm>
        </p:spPr>
        <p:txBody>
          <a:bodyPr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включение </a:t>
            </a:r>
            <a:r>
              <a:rPr lang="ru-RU" dirty="0"/>
              <a:t>в слайды презентации текстов, графических </a:t>
            </a:r>
            <a:r>
              <a:rPr lang="ru-RU" dirty="0" smtClean="0"/>
              <a:t>изображений</a:t>
            </a:r>
            <a:r>
              <a:rPr lang="ru-RU" dirty="0"/>
              <a:t>, видео- и </a:t>
            </a:r>
            <a:r>
              <a:rPr lang="ru-RU" dirty="0" err="1"/>
              <a:t>аудиообъектов</a:t>
            </a:r>
            <a:r>
              <a:rPr lang="ru-RU" dirty="0"/>
              <a:t>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редактирование </a:t>
            </a:r>
            <a:r>
              <a:rPr lang="ru-RU" dirty="0"/>
              <a:t>и форматирование объектов презентации;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шаблонов и стилей оформления слайдов;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применение </a:t>
            </a:r>
            <a:r>
              <a:rPr lang="ru-RU" dirty="0"/>
              <a:t>эффектов анимации к объектам презентации;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настройка </a:t>
            </a:r>
            <a:r>
              <a:rPr lang="ru-RU" dirty="0"/>
              <a:t>режимов демонстрации </a:t>
            </a:r>
            <a:r>
              <a:rPr lang="ru-RU" dirty="0" smtClean="0"/>
              <a:t>и </a:t>
            </a:r>
            <a:r>
              <a:rPr lang="ru-RU" dirty="0"/>
              <a:t>демонстрация </a:t>
            </a:r>
            <a:r>
              <a:rPr lang="ru-RU" dirty="0" smtClean="0"/>
              <a:t>презентации на </a:t>
            </a:r>
            <a:r>
              <a:rPr lang="ru-RU" dirty="0"/>
              <a:t>экране </a:t>
            </a:r>
            <a:r>
              <a:rPr lang="ru-RU" dirty="0" smtClean="0"/>
              <a:t>монитора или </a:t>
            </a:r>
            <a:r>
              <a:rPr lang="ru-RU" dirty="0"/>
              <a:t>с использованием мультимедийного проектора;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</a:t>
            </a:r>
            <a:r>
              <a:rPr lang="ru-RU" dirty="0"/>
              <a:t>слайдов презентации к печати на принтере;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dirty="0" smtClean="0"/>
              <a:t>сохранение </a:t>
            </a:r>
            <a:r>
              <a:rPr lang="ru-RU" dirty="0"/>
              <a:t>презентации в файлах разных </a:t>
            </a:r>
            <a:r>
              <a:rPr lang="ru-RU" dirty="0" smtClean="0"/>
              <a:t>форматов, в том числе, с возможностью её демонстрации на </a:t>
            </a:r>
            <a:r>
              <a:rPr lang="ru-RU" dirty="0"/>
              <a:t>компьютере, на </a:t>
            </a:r>
            <a:r>
              <a:rPr lang="ru-RU" dirty="0" smtClean="0"/>
              <a:t>котором не установлена </a:t>
            </a:r>
            <a:r>
              <a:rPr lang="ru-RU" dirty="0"/>
              <a:t>ни одна система обработки презентаций</a:t>
            </a:r>
          </a:p>
        </p:txBody>
      </p:sp>
    </p:spTree>
    <p:extLst>
      <p:ext uri="{BB962C8B-B14F-4D97-AF65-F5344CB8AC3E}">
        <p14:creationId xmlns:p14="http://schemas.microsoft.com/office/powerpoint/2010/main" val="6035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b="1" dirty="0" smtClean="0"/>
              <a:t>Компьютерная презентация</a:t>
            </a:r>
            <a:r>
              <a:rPr lang="ru-RU" dirty="0" smtClean="0"/>
              <a:t> – это электронный </a:t>
            </a:r>
            <a:r>
              <a:rPr lang="ru-RU" dirty="0" err="1" smtClean="0"/>
              <a:t>мульти-медийный</a:t>
            </a:r>
            <a:r>
              <a:rPr lang="ru-RU" dirty="0" smtClean="0"/>
              <a:t> документ, который создают и используют для подачи информации широкой аудитории в наглядном и лаконичном виде.</a:t>
            </a:r>
          </a:p>
          <a:p>
            <a:r>
              <a:rPr lang="ru-RU" dirty="0" smtClean="0"/>
              <a:t>Различают слайдовые и потоковые презентации.</a:t>
            </a:r>
          </a:p>
          <a:p>
            <a:r>
              <a:rPr lang="ru-RU" dirty="0" smtClean="0"/>
              <a:t>Слайдовая презентация разрабатывается как </a:t>
            </a:r>
            <a:r>
              <a:rPr lang="ru-RU" dirty="0" err="1" smtClean="0"/>
              <a:t>последова-тельность</a:t>
            </a:r>
            <a:r>
              <a:rPr lang="ru-RU" dirty="0" smtClean="0"/>
              <a:t> слайдов – отдельных экранных страниц, каждая из которых может содержать текстовые, графические, видео- и </a:t>
            </a:r>
            <a:r>
              <a:rPr lang="ru-RU" dirty="0" err="1" smtClean="0"/>
              <a:t>аудиообъекты</a:t>
            </a:r>
            <a:r>
              <a:rPr lang="ru-RU" dirty="0" smtClean="0"/>
              <a:t>, а также гиперссылки.</a:t>
            </a:r>
          </a:p>
          <a:p>
            <a:r>
              <a:rPr lang="ru-RU" dirty="0" smtClean="0"/>
              <a:t>Потоковые презентации предназначены для непрерывного воспроизведения последовательности (потока) объектов с предварительно определённым временем показа каждого из них.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929222"/>
          </a:xfrm>
          <a:noFill/>
        </p:spPr>
        <p:txBody>
          <a:bodyPr>
            <a:noAutofit/>
          </a:bodyPr>
          <a:lstStyle/>
          <a:p>
            <a:r>
              <a:rPr lang="ru-RU" b="1" dirty="0" smtClean="0"/>
              <a:t>Этапы создания презентации</a:t>
            </a:r>
            <a:r>
              <a:rPr lang="ru-RU" dirty="0" smtClean="0"/>
              <a:t>: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arenR"/>
            </a:pPr>
            <a:r>
              <a:rPr lang="ru-RU" dirty="0" smtClean="0"/>
              <a:t>планирование (разработка структуры) презентации;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arenR"/>
            </a:pPr>
            <a:r>
              <a:rPr lang="ru-RU" dirty="0" smtClean="0"/>
              <a:t>создание и редактирование слайдов, монтаж презентации;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arenR"/>
            </a:pPr>
            <a:r>
              <a:rPr lang="ru-RU" dirty="0" smtClean="0"/>
              <a:t>репетиция выступления с разработанной презентацией, устранение выявленных недочётов.</a:t>
            </a:r>
          </a:p>
          <a:p>
            <a:r>
              <a:rPr lang="ru-RU" dirty="0" smtClean="0"/>
              <a:t>Процесс создания презентации будет проще при </a:t>
            </a:r>
            <a:r>
              <a:rPr lang="ru-RU" dirty="0" err="1" smtClean="0"/>
              <a:t>использова-нии</a:t>
            </a:r>
            <a:r>
              <a:rPr lang="ru-RU" dirty="0" smtClean="0"/>
              <a:t> разработанных профессиональными дизайнерами тем (стилей) презентаций. При разработке собственного стиля следует учитывать закономерности восприятия информации человеком.</a:t>
            </a:r>
          </a:p>
          <a:p>
            <a:r>
              <a:rPr lang="ru-RU" dirty="0" smtClean="0"/>
              <a:t>Разумное (умеренное) использование анимационных </a:t>
            </a:r>
            <a:r>
              <a:rPr lang="ru-RU" dirty="0" err="1" smtClean="0"/>
              <a:t>эффек-тов</a:t>
            </a:r>
            <a:r>
              <a:rPr lang="ru-RU" dirty="0" smtClean="0"/>
              <a:t> обеспечивает лучшую наглядность и динамичность показа, а значит, и </a:t>
            </a:r>
            <a:r>
              <a:rPr lang="ru-RU" dirty="0" err="1" smtClean="0"/>
              <a:t>бо́льшую</a:t>
            </a:r>
            <a:r>
              <a:rPr lang="ru-RU" dirty="0" smtClean="0"/>
              <a:t> эффективность презентации.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Задание. </a:t>
            </a:r>
          </a:p>
          <a:p>
            <a:r>
              <a:rPr lang="ru-RU" dirty="0" smtClean="0"/>
              <a:t>Проанализируйте данную презентацию с точки зрения профессионального дизайнера и разработчика электронных презентаций. </a:t>
            </a:r>
          </a:p>
          <a:p>
            <a:r>
              <a:rPr lang="ru-RU" dirty="0" smtClean="0"/>
              <a:t>Найдите ошибки </a:t>
            </a:r>
            <a:r>
              <a:rPr lang="ru-RU" dirty="0" smtClean="0"/>
              <a:t>оформления. </a:t>
            </a:r>
            <a:endParaRPr lang="ru-RU" dirty="0" smtClean="0"/>
          </a:p>
          <a:p>
            <a:r>
              <a:rPr lang="ru-RU" dirty="0" smtClean="0"/>
              <a:t>Предложите варианты улучшения презентации.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2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429288"/>
          </a:xfrm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200" dirty="0" smtClean="0"/>
              <a:t>www.themegallery.com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 smtClean="0"/>
              <a:t>http://bschiffman.net/wp-content/uploads/2013/08/colorwheel-petals-050313-dreamstime_l_14002042-copy.jpg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 smtClean="0"/>
              <a:t>http://img-fotki.yandex.ru/get/6408/47407354.6ef/0_ea07d_727536d4_orig.png</a:t>
            </a:r>
            <a:endParaRPr lang="ru-RU" sz="12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 smtClean="0"/>
              <a:t>http</a:t>
            </a:r>
            <a:r>
              <a:rPr lang="en-US" sz="1200" dirty="0"/>
              <a:t>://www.systembridge.co.uk/images/user/Education-ELearning-Suite-946-27042015-205359.jpg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https://u.livelib.ru/reader/Arlett/o/f3ganhac/o-o.jpeg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200" dirty="0"/>
              <a:t>http://</a:t>
            </a:r>
            <a:r>
              <a:rPr lang="en-US" sz="1200" dirty="0" smtClean="0"/>
              <a:t>global-edu.ru/wp-content/uploads/2014/01/distance-education-800.jpg </a:t>
            </a:r>
            <a:endParaRPr lang="en-US" sz="1200" dirty="0"/>
          </a:p>
          <a:p>
            <a:pPr marL="177800" indent="-177800">
              <a:buFont typeface="Arial" pitchFamily="34" charset="0"/>
              <a:buChar char="•"/>
            </a:pPr>
            <a:endParaRPr lang="en-US" sz="1200" dirty="0"/>
          </a:p>
          <a:p>
            <a:pPr marL="177800" indent="-177800">
              <a:buFont typeface="Arial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82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компьютерная презентация</a:t>
            </a:r>
          </a:p>
          <a:p>
            <a:r>
              <a:rPr lang="ru-RU" dirty="0" smtClean="0"/>
              <a:t>слайдовые и потоковые презентации</a:t>
            </a:r>
          </a:p>
          <a:p>
            <a:r>
              <a:rPr lang="ru-RU" dirty="0" smtClean="0"/>
              <a:t>цветовой круг</a:t>
            </a:r>
          </a:p>
          <a:p>
            <a:r>
              <a:rPr lang="ru-RU" dirty="0" smtClean="0"/>
              <a:t>стиль презентации</a:t>
            </a:r>
          </a:p>
          <a:p>
            <a:r>
              <a:rPr lang="ru-RU" dirty="0" smtClean="0"/>
              <a:t>анимация </a:t>
            </a:r>
          </a:p>
          <a:p>
            <a:r>
              <a:rPr lang="ru-RU" dirty="0" smtClean="0"/>
              <a:t>режимы показа презентации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презентации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78629" y="117832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714348" y="1071547"/>
            <a:ext cx="8072494" cy="2643205"/>
            <a:chOff x="428596" y="5072300"/>
            <a:chExt cx="5929354" cy="169414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428596" y="5072300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675326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428728" y="1142984"/>
            <a:ext cx="7429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(от англ.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представление) – публичный способ представления информации, наглядный и эффектный.</a:t>
            </a:r>
          </a:p>
          <a:p>
            <a:pPr algn="just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Компьютерная презентация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электронный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мульти-медийный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документ, который создают и используют для подачи информации широкой аудитории в наглядном и лаконичном виде.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14348" y="4214818"/>
            <a:ext cx="3929090" cy="2357454"/>
            <a:chOff x="714348" y="4214818"/>
            <a:chExt cx="3929090" cy="235745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2444379" y="4412024"/>
              <a:ext cx="396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714348" y="4643446"/>
              <a:ext cx="3929090" cy="19288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144000" rtlCol="0" anchor="t" anchorCtr="0"/>
            <a:lstStyle/>
            <a:p>
              <a:pPr algn="ctr"/>
              <a:r>
                <a:rPr lang="ru-RU" sz="22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СЛАЙДОВЫЕ ПРЕЗЕНТАЦИИ</a:t>
              </a:r>
              <a:endParaRPr lang="ru-RU" sz="2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2" descr="C:\Documents and Settings\Администратор.HOME-FDD52612A3\Рабочий стол\Ирина_Раб стол\10-25\f504908b60a06da4ed99d42eddbb895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780" y="5558597"/>
              <a:ext cx="857256" cy="8572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3" descr="C:\Documents and Settings\Администратор.HOME-FDD52612A3\Рабочий стол\Ирина_Раб стол\10-25\openoffice-impress-ico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8992" y="5496620"/>
              <a:ext cx="934314" cy="9343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4857752" y="4214818"/>
            <a:ext cx="3929090" cy="2357454"/>
            <a:chOff x="4857752" y="4214818"/>
            <a:chExt cx="3929090" cy="235745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6589372" y="4412024"/>
              <a:ext cx="3960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4857752" y="4643446"/>
              <a:ext cx="3929090" cy="19288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144000" rtlCol="0" anchor="t" anchorCtr="0"/>
            <a:lstStyle/>
            <a:p>
              <a:pPr algn="ctr"/>
              <a:r>
                <a:rPr lang="ru-RU" sz="22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ПОТОКОВЫЕ</a:t>
              </a:r>
              <a:br>
                <a:rPr lang="ru-RU" sz="22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2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ПРЕЗЕНТАЦИИ</a:t>
              </a:r>
              <a:endParaRPr lang="ru-RU" sz="2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" descr="C:\Documents and Settings\Администратор.HOME-FDD52612A3\Рабочий стол\Ирина_Раб стол\10-25\Moviemak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570" y="5421958"/>
              <a:ext cx="1078876" cy="10788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6" name="Picture 4" descr="C:\Documents and Settings\Администратор.HOME-FDD52612A3\Рабочий стол\Ирина_Раб стол\10-25\Prez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99279" y="5484969"/>
              <a:ext cx="1071570" cy="999512"/>
            </a:xfrm>
            <a:prstGeom prst="rect">
              <a:avLst/>
            </a:prstGeom>
            <a:noFill/>
            <a:effectLst/>
          </p:spPr>
        </p:pic>
      </p:grpSp>
      <p:sp>
        <p:nvSpPr>
          <p:cNvPr id="16" name="Прямоугольник 15"/>
          <p:cNvSpPr/>
          <p:nvPr/>
        </p:nvSpPr>
        <p:spPr>
          <a:xfrm>
            <a:off x="714348" y="3815446"/>
            <a:ext cx="8072494" cy="6136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КОМПЬЮТЕРНЫЕ ПРЕЗЕНТАЦИИ</a:t>
            </a:r>
            <a:endParaRPr lang="ru-RU" sz="2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Слайдовые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500198"/>
          </a:xfrm>
        </p:spPr>
        <p:txBody>
          <a:bodyPr/>
          <a:lstStyle/>
          <a:p>
            <a:r>
              <a:rPr lang="ru-RU" dirty="0" smtClean="0"/>
              <a:t>Слайдовая презентация разрабатывается как </a:t>
            </a:r>
            <a:r>
              <a:rPr lang="ru-RU" dirty="0" err="1" smtClean="0"/>
              <a:t>последова-тельность</a:t>
            </a:r>
            <a:r>
              <a:rPr lang="ru-RU" dirty="0" smtClean="0"/>
              <a:t> слайдов – отдельных экранных страниц, каждая из которых может содержать текстовые, графические, видео- и </a:t>
            </a:r>
            <a:r>
              <a:rPr lang="ru-RU" dirty="0" err="1" smtClean="0"/>
              <a:t>аудиообъекты</a:t>
            </a:r>
            <a:r>
              <a:rPr lang="ru-RU" dirty="0" smtClean="0"/>
              <a:t>, а также гиперссылки.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1" y="5286388"/>
            <a:ext cx="5786477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Наиболее распространённые программы для создания слайдовых презентаций: 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OpenOffice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Impress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.HOME-FDD52612A3\Рабочий стол\Ирина_Раб стол\10-25\f504908b60a06da4ed99d42eddbb89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357826"/>
            <a:ext cx="934314" cy="93431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HOME-FDD52612A3\Рабочий стол\Ирина_Раб стол\10-25\openoffice-impress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090" y="5286388"/>
            <a:ext cx="1005752" cy="1005752"/>
          </a:xfrm>
          <a:prstGeom prst="rect">
            <a:avLst/>
          </a:prstGeom>
          <a:noFill/>
        </p:spPr>
      </p:pic>
      <p:pic>
        <p:nvPicPr>
          <p:cNvPr id="1029" name="Picture 5" descr="C:\Users\Информ-1\Desktop\10 кл Презентации\10-25\10-25-1 Компьютерные презентации-4\Слайд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8" y="2961044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нформ-1\Desktop\10 кл Презентации\10-25\10-25-1 Компьютерные презентации-4\Слайд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нформ-1\Desktop\10 кл Презентации\10-25\10-25-1 Компьютерные презентации-4\Слайд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75" y="2961044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нформ-1\Desktop\10 кл Презентации\10-25\10-25-1 Компьютерные презентации-4\Слайд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70" y="3069152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нформ-1\Desktop\10 кл Презентации\10-25\10-25-1 Компьютерные презентации-4\Слайд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65" y="2961044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нформ-1\Desktop\10 кл Презентации\10-25\10-25-1 Компьютерные презентации-4\Слайд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60" y="2852936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Информ-1\Desktop\10 кл Презентации\10-25\10-25-1 Компьютерные презентации-4\Слайд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55" y="2961044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Информ-1\Desktop\10 кл Презентации\10-25\10-25-1 Компьютерные презентации-4\Слайд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50" y="3069152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Информ-1\Desktop\10 кл Презентации\10-25\10-25-1 Компьютерные презентации-4\Слайд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45" y="2961044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Информ-1\Desktop\10 кл Презентации\10-25\10-25-1 Компьютерные презентации-4\Слайд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42" y="2852936"/>
            <a:ext cx="2304000" cy="172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Потоковые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500198"/>
          </a:xfrm>
        </p:spPr>
        <p:txBody>
          <a:bodyPr/>
          <a:lstStyle/>
          <a:p>
            <a:r>
              <a:rPr lang="ru-RU" dirty="0" smtClean="0"/>
              <a:t>Потоковые презентации предназначены для непрерывного воспроизведения последовательности (потока) объектов с предварительно определённым временем показа каждого из них.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1" y="2857496"/>
            <a:ext cx="5072097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Программа для создания потоковых презентаций –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Movie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Maker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Киностудия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43042" y="4572008"/>
            <a:ext cx="7143799" cy="18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-сервис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Prezi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prezi.com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позволяет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создавать интерактивные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презентации с нелинейной структурой. Работа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веб-сервиса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Prezi.com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основана на технологии масштабирования (приближения и удаления объектов).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1" name="Picture 3" descr="C:\Documents and Settings\Администратор.HOME-FDD52612A3\Рабочий стол\Ирина_Раб стол\10-25\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643446"/>
            <a:ext cx="995846" cy="1214446"/>
          </a:xfrm>
          <a:prstGeom prst="rect">
            <a:avLst/>
          </a:prstGeom>
          <a:noFill/>
        </p:spPr>
      </p:pic>
      <p:pic>
        <p:nvPicPr>
          <p:cNvPr id="12" name="Picture 2" descr="C:\Documents and Settings\Администратор.HOME-FDD52612A3\Рабочий стол\Ирина_Раб стол\10-25\a49_077_580_580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3143272" cy="174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презентации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52504" y="1052736"/>
            <a:ext cx="7015840" cy="2016224"/>
            <a:chOff x="652504" y="1052736"/>
            <a:chExt cx="7015840" cy="20162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70620" y="1484784"/>
              <a:ext cx="6997724" cy="15841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08000" rtlCol="0" anchor="t" anchorCtr="0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определение  цели презентации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содержания презентации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структуры и логики подачи материала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2504" y="1052736"/>
              <a:ext cx="4896000" cy="43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ПЛАНИРОВАНИЕ ПРЕЗЕНТАЦИИ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50889" y="3266560"/>
            <a:ext cx="7018002" cy="1386576"/>
            <a:chOff x="1150889" y="3266560"/>
            <a:chExt cx="7018002" cy="13865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71167" y="3681028"/>
              <a:ext cx="6997724" cy="972108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08000" rtlCol="0" anchor="t" anchorCtr="0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редактирование </a:t>
              </a: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слайдов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монтаж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презентации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0889" y="3266560"/>
              <a:ext cx="4896000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ПРЕЗЕНТАЦИИ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65084" y="4833208"/>
            <a:ext cx="7011372" cy="1620128"/>
            <a:chOff x="1665084" y="4833208"/>
            <a:chExt cx="7011372" cy="16201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78732" y="5229200"/>
              <a:ext cx="6997724" cy="1224136"/>
            </a:xfrm>
            <a:prstGeom prst="rect">
              <a:avLst/>
            </a:prstGeom>
            <a:ln>
              <a:solidFill>
                <a:srgbClr val="A12F8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08000" rtlCol="0" anchor="t" anchorCtr="0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репетиция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выступления </a:t>
              </a: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разработанной </a:t>
              </a: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презентацией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2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устранение </a:t>
              </a:r>
              <a:r>
                <a:rPr lang="ru-RU" sz="22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выявленных недочётов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65084" y="4833208"/>
              <a:ext cx="4896000" cy="432000"/>
            </a:xfrm>
            <a:prstGeom prst="rect">
              <a:avLst/>
            </a:prstGeom>
            <a:solidFill>
              <a:srgbClr val="A12F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РЕПЕТИЦИЯ ПРЕЗЕНТАЦИИ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6660232" y="2852936"/>
            <a:ext cx="1008112" cy="1008112"/>
          </a:xfrm>
          <a:prstGeom prst="downArrow">
            <a:avLst>
              <a:gd name="adj1" fmla="val 57167"/>
              <a:gd name="adj2" fmla="val 50944"/>
            </a:avLst>
          </a:prstGeom>
          <a:solidFill>
            <a:srgbClr val="A6A6A6">
              <a:alpha val="69804"/>
            </a:srgb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64288" y="4437112"/>
            <a:ext cx="1008112" cy="1008112"/>
          </a:xfrm>
          <a:prstGeom prst="downArrow">
            <a:avLst>
              <a:gd name="adj1" fmla="val 57167"/>
              <a:gd name="adj2" fmla="val 50944"/>
            </a:avLst>
          </a:prstGeom>
          <a:solidFill>
            <a:srgbClr val="A6A6A6">
              <a:alpha val="69804"/>
            </a:srgb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12" y="3249227"/>
            <a:ext cx="2305835" cy="17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гамма слайдов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285446"/>
          </a:xfrm>
        </p:spPr>
        <p:txBody>
          <a:bodyPr/>
          <a:lstStyle/>
          <a:p>
            <a:r>
              <a:rPr lang="ru-RU" dirty="0"/>
              <a:t>Для создания эффективной и гармоничной презентации </a:t>
            </a:r>
            <a:r>
              <a:rPr lang="ru-RU" dirty="0" smtClean="0"/>
              <a:t>следует </a:t>
            </a:r>
            <a:r>
              <a:rPr lang="ru-RU" dirty="0"/>
              <a:t>правильно выбрать её </a:t>
            </a:r>
            <a:r>
              <a:rPr lang="ru-RU" b="1" dirty="0"/>
              <a:t>основной цвет </a:t>
            </a:r>
            <a:r>
              <a:rPr lang="ru-RU" dirty="0" smtClean="0"/>
              <a:t>– </a:t>
            </a:r>
            <a:r>
              <a:rPr lang="ru-RU" dirty="0"/>
              <a:t>цвет фона </a:t>
            </a:r>
            <a:r>
              <a:rPr lang="ru-RU" dirty="0" smtClean="0"/>
              <a:t>большинства слайдов</a:t>
            </a:r>
            <a:r>
              <a:rPr lang="ru-RU" dirty="0"/>
              <a:t>. Во время выбора основного цвета рекомендуется </a:t>
            </a:r>
            <a:r>
              <a:rPr lang="ru-RU" dirty="0" smtClean="0"/>
              <a:t>учитывать так называемую психологическую </a:t>
            </a:r>
            <a:r>
              <a:rPr lang="ru-RU" dirty="0"/>
              <a:t>характеристику цвета</a:t>
            </a:r>
            <a:r>
              <a:rPr lang="ru-RU" dirty="0" smtClean="0"/>
              <a:t>, выражающую </a:t>
            </a:r>
            <a:r>
              <a:rPr lang="ru-RU" dirty="0"/>
              <a:t>его влияние на психическое состояние </a:t>
            </a:r>
            <a:r>
              <a:rPr lang="ru-RU" dirty="0" smtClean="0"/>
              <a:t>человека.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910" y="5057800"/>
            <a:ext cx="8215369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Важной составляющей цветовой гаммы презентации </a:t>
            </a:r>
            <a:r>
              <a:rPr lang="ru-RU" dirty="0" smtClean="0"/>
              <a:t>является </a:t>
            </a:r>
            <a:r>
              <a:rPr lang="ru-RU" b="1" dirty="0"/>
              <a:t>цвет символов текста</a:t>
            </a:r>
            <a:r>
              <a:rPr lang="ru-RU" dirty="0"/>
              <a:t>. </a:t>
            </a:r>
            <a:r>
              <a:rPr lang="ru-RU" dirty="0" smtClean="0"/>
              <a:t>Он  должен </a:t>
            </a:r>
            <a:r>
              <a:rPr lang="ru-RU" dirty="0"/>
              <a:t>быть как </a:t>
            </a:r>
            <a:r>
              <a:rPr lang="ru-RU" dirty="0" err="1" smtClean="0"/>
              <a:t>мож</a:t>
            </a:r>
            <a:r>
              <a:rPr lang="ru-RU" dirty="0" smtClean="0"/>
              <a:t>-но </a:t>
            </a:r>
            <a:r>
              <a:rPr lang="ru-RU" dirty="0"/>
              <a:t>более контрастным по отношению </a:t>
            </a:r>
            <a:r>
              <a:rPr lang="ru-RU" dirty="0" smtClean="0"/>
              <a:t>к фону</a:t>
            </a:r>
            <a:r>
              <a:rPr lang="ru-RU" dirty="0"/>
              <a:t>. </a:t>
            </a:r>
            <a:r>
              <a:rPr lang="ru-RU" dirty="0" smtClean="0"/>
              <a:t>С белым </a:t>
            </a:r>
            <a:r>
              <a:rPr lang="ru-RU" dirty="0" err="1" smtClean="0"/>
              <a:t>фо</a:t>
            </a:r>
            <a:r>
              <a:rPr lang="ru-RU" dirty="0" smtClean="0"/>
              <a:t>-ном </a:t>
            </a:r>
            <a:r>
              <a:rPr lang="ru-RU" dirty="0"/>
              <a:t>лучше всего сочетаются чёрный, </a:t>
            </a:r>
            <a:r>
              <a:rPr lang="ru-RU" dirty="0" smtClean="0"/>
              <a:t>синий и </a:t>
            </a:r>
            <a:r>
              <a:rPr lang="ru-RU" dirty="0"/>
              <a:t>красный цвета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9227"/>
            <a:ext cx="2305835" cy="17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48" y="3249227"/>
            <a:ext cx="2305835" cy="17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нет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7848" y="3249024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Информ-1\Desktop\10 кл Презентации\10-25\258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41" y="3532077"/>
            <a:ext cx="719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.HOME-FDD52612A3\Рабочий стол\Ирина_Раб стол\10-1 Картинки\кнопка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9604" y="3830811"/>
            <a:ext cx="828675" cy="822325"/>
          </a:xfrm>
          <a:prstGeom prst="rect">
            <a:avLst/>
          </a:prstGeom>
          <a:noFill/>
        </p:spPr>
      </p:pic>
      <p:pic>
        <p:nvPicPr>
          <p:cNvPr id="16" name="Рисунок 15" descr="да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3177024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да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86712" y="3177024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Психология цвета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438524"/>
            <a:ext cx="8215370" cy="29908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время выбора основного цвета рекомендуется учитывать так называемую психологическую характеристику цвета, выражающую его влияние на психическое состояние человека. Это влияние может различаться в зависимости от возраста, социального статуса и настроения человека. Также следует учитывать, что воздействие цвета на психику человека ослабевает при уменьшении его интенсивности и яркости.</a:t>
            </a:r>
          </a:p>
        </p:txBody>
      </p:sp>
      <p:pic>
        <p:nvPicPr>
          <p:cNvPr id="4" name="Picture 4" descr="C:\Documents and Settings\Администратор.HOME-FDD52612A3\Рабочий стол\Ирина_Раб стол\10-25\0_ea07d_727536d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8215338" cy="2011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К"/>
          <p:cNvGrpSpPr/>
          <p:nvPr/>
        </p:nvGrpSpPr>
        <p:grpSpPr>
          <a:xfrm>
            <a:off x="642910" y="3286124"/>
            <a:ext cx="8215370" cy="3143272"/>
            <a:chOff x="642910" y="3286124"/>
            <a:chExt cx="8215370" cy="3143272"/>
          </a:xfrm>
        </p:grpSpPr>
        <p:sp>
          <p:nvSpPr>
            <p:cNvPr id="6" name="TextBox 5"/>
            <p:cNvSpPr txBox="1"/>
            <p:nvPr/>
          </p:nvSpPr>
          <p:spPr>
            <a:xfrm>
              <a:off x="642910" y="3286124"/>
              <a:ext cx="8215370" cy="3143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Красный цвет </a:t>
              </a: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– энергичный, агрессивный, возбуждающий, на определённое время активизирует все функции организма, поднимает настроение, но потом наступает утомление, снижается внимание и реакция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atin typeface="Arial Black" pitchFamily="34" charset="0"/>
                </a:rPr>
                <a:t>К</a:t>
              </a:r>
              <a:endParaRPr lang="ru-RU" sz="6000" dirty="0">
                <a:latin typeface="Arial Black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DE703E"/>
                  </a:solidFill>
                  <a:latin typeface="Arial Black" pitchFamily="34" charset="0"/>
                </a:rPr>
                <a:t>К</a:t>
              </a:r>
              <a:endParaRPr lang="ru-RU" sz="6000" dirty="0">
                <a:solidFill>
                  <a:srgbClr val="DE703E"/>
                </a:solidFill>
                <a:latin typeface="Arial Black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FF00"/>
                  </a:solidFill>
                  <a:latin typeface="Arial Black" pitchFamily="34" charset="0"/>
                </a:rPr>
                <a:t>К</a:t>
              </a:r>
              <a:endParaRPr lang="ru-RU" sz="6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92D050"/>
                  </a:solidFill>
                  <a:latin typeface="Arial Black" pitchFamily="34" charset="0"/>
                </a:rPr>
                <a:t>К</a:t>
              </a:r>
              <a:endParaRPr lang="ru-RU" sz="6000" dirty="0">
                <a:solidFill>
                  <a:srgbClr val="92D050"/>
                </a:solidFill>
                <a:latin typeface="Arial Black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F0"/>
                  </a:solidFill>
                  <a:latin typeface="Arial Black" pitchFamily="34" charset="0"/>
                </a:rPr>
                <a:t>К</a:t>
              </a:r>
              <a:endParaRPr lang="ru-RU" sz="60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2D0F99"/>
                  </a:solidFill>
                  <a:latin typeface="Arial Black" pitchFamily="34" charset="0"/>
                </a:rPr>
                <a:t>К</a:t>
              </a:r>
              <a:endParaRPr lang="ru-RU" sz="6000" dirty="0">
                <a:solidFill>
                  <a:srgbClr val="2D0F99"/>
                </a:solidFill>
                <a:latin typeface="Arial Black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rgbClr val="C000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7030A0"/>
                  </a:solidFill>
                  <a:latin typeface="Arial Black" pitchFamily="34" charset="0"/>
                </a:rPr>
                <a:t>К</a:t>
              </a:r>
              <a:endParaRPr lang="ru-RU" sz="6000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4" name="Группа О"/>
          <p:cNvGrpSpPr/>
          <p:nvPr/>
        </p:nvGrpSpPr>
        <p:grpSpPr>
          <a:xfrm>
            <a:off x="642910" y="3286124"/>
            <a:ext cx="8215370" cy="3143272"/>
            <a:chOff x="642910" y="3286124"/>
            <a:chExt cx="8215370" cy="3143272"/>
          </a:xfrm>
        </p:grpSpPr>
        <p:sp>
          <p:nvSpPr>
            <p:cNvPr id="15" name="TextBox 14"/>
            <p:cNvSpPr txBox="1"/>
            <p:nvPr/>
          </p:nvSpPr>
          <p:spPr>
            <a:xfrm>
              <a:off x="642910" y="3286124"/>
              <a:ext cx="8215370" cy="3143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rgbClr val="DE703E"/>
                  </a:solidFill>
                  <a:latin typeface="Arial" pitchFamily="34" charset="0"/>
                  <a:cs typeface="Arial" pitchFamily="34" charset="0"/>
                </a:rPr>
                <a:t>Оранжевый цвет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ru-RU" sz="2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цвет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радости, удовольствия, бодрости, стремления к достижениям; оказывает благотворное действие на психику человека, снимает напряжение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atin typeface="Arial Black" pitchFamily="34" charset="0"/>
                </a:rPr>
                <a:t>О</a:t>
              </a:r>
              <a:endParaRPr lang="ru-RU" sz="6000" dirty="0">
                <a:latin typeface="Arial Black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Arial Black" pitchFamily="34" charset="0"/>
                </a:rPr>
                <a:t>О</a:t>
              </a:r>
              <a:endParaRPr lang="ru-RU" sz="6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FF00"/>
                  </a:solidFill>
                  <a:latin typeface="Arial Black" pitchFamily="34" charset="0"/>
                </a:rPr>
                <a:t>О</a:t>
              </a:r>
              <a:endParaRPr lang="ru-RU" sz="6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50"/>
                  </a:solidFill>
                  <a:latin typeface="Arial Black" pitchFamily="34" charset="0"/>
                </a:rPr>
                <a:t>О</a:t>
              </a:r>
              <a:endParaRPr lang="ru-RU" sz="6000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F0"/>
                  </a:solidFill>
                  <a:latin typeface="Arial Black" pitchFamily="34" charset="0"/>
                </a:rPr>
                <a:t>О</a:t>
              </a:r>
              <a:endParaRPr lang="ru-RU" sz="60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60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7030A0"/>
                  </a:solidFill>
                  <a:latin typeface="Arial Black" pitchFamily="34" charset="0"/>
                </a:rPr>
                <a:t>О</a:t>
              </a:r>
              <a:endParaRPr lang="ru-RU" sz="6000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3" name="Группа Ж"/>
          <p:cNvGrpSpPr/>
          <p:nvPr/>
        </p:nvGrpSpPr>
        <p:grpSpPr>
          <a:xfrm>
            <a:off x="642910" y="3286124"/>
            <a:ext cx="8215370" cy="3071834"/>
            <a:chOff x="642910" y="3286124"/>
            <a:chExt cx="8215370" cy="3071834"/>
          </a:xfrm>
        </p:grpSpPr>
        <p:sp>
          <p:nvSpPr>
            <p:cNvPr id="24" name="TextBox 23"/>
            <p:cNvSpPr txBox="1"/>
            <p:nvPr/>
          </p:nvSpPr>
          <p:spPr>
            <a:xfrm>
              <a:off x="642910" y="3286124"/>
              <a:ext cx="8215370" cy="3071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Жёлтый цвет</a:t>
              </a:r>
              <a:r>
                <a:rPr lang="ru-RU" sz="22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уменьшает утомляемость, стимулирует органы зрения и нервную систему, помогает </a:t>
              </a:r>
              <a:r>
                <a:rPr lang="ru-RU" sz="2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сосредото-читься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повышает творческую активность, способствует умственной деятельности и решению проблем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chemeClr val="tx1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chemeClr val="accent6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50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F0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2D0F99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rgbClr val="2D0F99"/>
                </a:solidFill>
                <a:latin typeface="Arial Black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rgbClr val="FFFF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7030A0"/>
                  </a:solidFill>
                  <a:latin typeface="Arial Black" pitchFamily="34" charset="0"/>
                </a:rPr>
                <a:t>Ж</a:t>
              </a:r>
              <a:endParaRPr lang="ru-RU" sz="6000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2" name="Группа З"/>
          <p:cNvGrpSpPr/>
          <p:nvPr/>
        </p:nvGrpSpPr>
        <p:grpSpPr>
          <a:xfrm>
            <a:off x="642910" y="3286124"/>
            <a:ext cx="8215370" cy="3000396"/>
            <a:chOff x="642910" y="3286124"/>
            <a:chExt cx="8215370" cy="3000396"/>
          </a:xfrm>
        </p:grpSpPr>
        <p:sp>
          <p:nvSpPr>
            <p:cNvPr id="33" name="TextBox 32"/>
            <p:cNvSpPr txBox="1"/>
            <p:nvPr/>
          </p:nvSpPr>
          <p:spPr>
            <a:xfrm>
              <a:off x="642910" y="3286124"/>
              <a:ext cx="8215370" cy="3000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Зелёный цвет 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физиологически наиболее благоприятный для человека, уменьшает напряжение и успокаивает нервную систему, на длительное время увеличивает работоспособность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atin typeface="Arial Black" pitchFamily="34" charset="0"/>
                </a:rPr>
                <a:t>З</a:t>
              </a:r>
              <a:endParaRPr lang="ru-RU" sz="6000" dirty="0">
                <a:latin typeface="Arial Black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Arial Black" pitchFamily="34" charset="0"/>
                </a:rPr>
                <a:t>З</a:t>
              </a:r>
              <a:endParaRPr lang="ru-RU" sz="6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FF00"/>
                  </a:solidFill>
                  <a:latin typeface="Arial Black" pitchFamily="34" charset="0"/>
                </a:rPr>
                <a:t>З</a:t>
              </a:r>
              <a:endParaRPr lang="ru-RU" sz="6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92D050"/>
                  </a:solidFill>
                  <a:latin typeface="Arial Black" pitchFamily="34" charset="0"/>
                </a:rPr>
                <a:t>З</a:t>
              </a:r>
              <a:endParaRPr lang="ru-RU" sz="6000" dirty="0">
                <a:solidFill>
                  <a:srgbClr val="92D050"/>
                </a:solidFill>
                <a:latin typeface="Arial Black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F0"/>
                  </a:solidFill>
                  <a:latin typeface="Arial Black" pitchFamily="34" charset="0"/>
                </a:rPr>
                <a:t>З</a:t>
              </a:r>
              <a:endParaRPr lang="ru-RU" sz="60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2D0F99"/>
                  </a:solidFill>
                  <a:latin typeface="Arial Black" pitchFamily="34" charset="0"/>
                </a:rPr>
                <a:t>З</a:t>
              </a:r>
              <a:endParaRPr lang="ru-RU" sz="6000" dirty="0">
                <a:solidFill>
                  <a:srgbClr val="2D0F99"/>
                </a:solidFill>
                <a:latin typeface="Arial Black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rgbClr val="00B05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7030A0"/>
                  </a:solidFill>
                  <a:latin typeface="Arial Black" pitchFamily="34" charset="0"/>
                </a:rPr>
                <a:t>З</a:t>
              </a:r>
              <a:endParaRPr lang="ru-RU" sz="6000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1" name="Группа Г"/>
          <p:cNvGrpSpPr/>
          <p:nvPr/>
        </p:nvGrpSpPr>
        <p:grpSpPr>
          <a:xfrm>
            <a:off x="642910" y="3286124"/>
            <a:ext cx="8215370" cy="3000396"/>
            <a:chOff x="642910" y="3286124"/>
            <a:chExt cx="8215370" cy="3000396"/>
          </a:xfrm>
        </p:grpSpPr>
        <p:sp>
          <p:nvSpPr>
            <p:cNvPr id="42" name="TextBox 41"/>
            <p:cNvSpPr txBox="1"/>
            <p:nvPr/>
          </p:nvSpPr>
          <p:spPr>
            <a:xfrm>
              <a:off x="642910" y="3286124"/>
              <a:ext cx="8215370" cy="3000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Голубой цвет 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выражает легкость, свежесть и невесомость; оказывает расслабляющее и успокаивающее действие, понижает эмоциональное напряжение, немного уменьшает активность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atin typeface="Arial Black" pitchFamily="34" charset="0"/>
                </a:rPr>
                <a:t>Г</a:t>
              </a:r>
              <a:endParaRPr lang="ru-RU" sz="6000" dirty="0">
                <a:latin typeface="Arial Black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Arial Black" pitchFamily="34" charset="0"/>
                </a:rPr>
                <a:t>Г</a:t>
              </a:r>
              <a:endParaRPr lang="ru-RU" sz="6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FF00"/>
                  </a:solidFill>
                  <a:latin typeface="Arial Black" pitchFamily="34" charset="0"/>
                </a:rPr>
                <a:t>Г</a:t>
              </a:r>
              <a:endParaRPr lang="ru-RU" sz="6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50"/>
                  </a:solidFill>
                  <a:latin typeface="Arial Black" pitchFamily="34" charset="0"/>
                </a:rPr>
                <a:t>Г</a:t>
              </a:r>
              <a:endParaRPr lang="ru-RU" sz="6000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2D0F99"/>
                  </a:solidFill>
                  <a:latin typeface="Arial Black" pitchFamily="34" charset="0"/>
                </a:rPr>
                <a:t>Г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7030A0"/>
                  </a:solidFill>
                  <a:latin typeface="Arial Black" pitchFamily="34" charset="0"/>
                </a:rPr>
                <a:t>Г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rgbClr val="00B0F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chemeClr val="tx1"/>
                  </a:solidFill>
                  <a:latin typeface="Arial Black" pitchFamily="34" charset="0"/>
                </a:rPr>
                <a:t>Г</a:t>
              </a:r>
              <a:endParaRPr lang="ru-RU" sz="60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0" name="Группа С"/>
          <p:cNvGrpSpPr/>
          <p:nvPr/>
        </p:nvGrpSpPr>
        <p:grpSpPr>
          <a:xfrm>
            <a:off x="642910" y="3286124"/>
            <a:ext cx="8215370" cy="3000396"/>
            <a:chOff x="642910" y="3286124"/>
            <a:chExt cx="8215370" cy="3000396"/>
          </a:xfrm>
        </p:grpSpPr>
        <p:sp>
          <p:nvSpPr>
            <p:cNvPr id="51" name="TextBox 50"/>
            <p:cNvSpPr txBox="1"/>
            <p:nvPr/>
          </p:nvSpPr>
          <p:spPr>
            <a:xfrm>
              <a:off x="642910" y="3286124"/>
              <a:ext cx="8215370" cy="3000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rgbClr val="00339A"/>
                  </a:solidFill>
                  <a:latin typeface="Arial" pitchFamily="34" charset="0"/>
                  <a:cs typeface="Arial" pitchFamily="34" charset="0"/>
                </a:rPr>
                <a:t>Синий цвет 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вызывает ощущение расслабленности, покоя снимает эмоциональное напряжение, снижает активность жизненных процессов, а также вызывает состояние созерцательности и размышления.</a:t>
              </a:r>
            </a:p>
            <a:p>
              <a:pPr algn="just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atin typeface="Arial Black" pitchFamily="34" charset="0"/>
                </a:rPr>
                <a:t>С</a:t>
              </a:r>
              <a:endParaRPr lang="ru-RU" sz="6000" dirty="0">
                <a:latin typeface="Arial Black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Arial Black" pitchFamily="34" charset="0"/>
                </a:rPr>
                <a:t>С</a:t>
              </a:r>
              <a:endParaRPr lang="ru-RU" sz="6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chemeClr val="accent6"/>
                  </a:solidFill>
                  <a:latin typeface="Arial Black" pitchFamily="34" charset="0"/>
                </a:rPr>
                <a:t>С</a:t>
              </a:r>
              <a:endParaRPr lang="ru-RU" sz="6000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FF00"/>
                  </a:solidFill>
                  <a:latin typeface="Arial Black" pitchFamily="34" charset="0"/>
                </a:rPr>
                <a:t>С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50"/>
                  </a:solidFill>
                  <a:latin typeface="Arial Black" pitchFamily="34" charset="0"/>
                </a:rPr>
                <a:t>С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F0"/>
                  </a:solidFill>
                  <a:latin typeface="Arial Black" pitchFamily="34" charset="0"/>
                </a:rPr>
                <a:t>С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rgbClr val="00339A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7030A0"/>
                  </a:solidFill>
                  <a:latin typeface="Arial Black" pitchFamily="34" charset="0"/>
                </a:rPr>
                <a:t>С</a:t>
              </a:r>
            </a:p>
          </p:txBody>
        </p:sp>
      </p:grpSp>
      <p:grpSp>
        <p:nvGrpSpPr>
          <p:cNvPr id="59" name="Группа Ф"/>
          <p:cNvGrpSpPr/>
          <p:nvPr/>
        </p:nvGrpSpPr>
        <p:grpSpPr>
          <a:xfrm>
            <a:off x="642910" y="3286124"/>
            <a:ext cx="8215370" cy="3000396"/>
            <a:chOff x="642910" y="3286124"/>
            <a:chExt cx="8215370" cy="3000396"/>
          </a:xfrm>
        </p:grpSpPr>
        <p:sp>
          <p:nvSpPr>
            <p:cNvPr id="60" name="TextBox 59"/>
            <p:cNvSpPr txBox="1"/>
            <p:nvPr/>
          </p:nvSpPr>
          <p:spPr>
            <a:xfrm>
              <a:off x="642910" y="3286124"/>
              <a:ext cx="8215370" cy="3000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just"/>
              <a:r>
                <a:rPr lang="ru-RU" sz="2200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Фиолетовый цвет </a:t>
              </a:r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самый пассивный из всех цветов, вызывающий снижение жизненного тонуса, понижение активности; при  длительном воздействии возникает состояние угнетенности и беспокойства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85786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latin typeface="Arial Black" pitchFamily="34" charset="0"/>
                </a:rPr>
                <a:t>Ф</a:t>
              </a:r>
              <a:endParaRPr lang="ru-RU" sz="6000" dirty="0">
                <a:latin typeface="Arial Black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938481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0000"/>
                  </a:solidFill>
                  <a:latin typeface="Arial Black" pitchFamily="34" charset="0"/>
                </a:rPr>
                <a:t>Ф</a:t>
              </a:r>
              <a:endParaRPr lang="ru-RU" sz="6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91175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chemeClr val="accent6"/>
                  </a:solidFill>
                  <a:latin typeface="Arial Black" pitchFamily="34" charset="0"/>
                </a:rPr>
                <a:t>Ф</a:t>
              </a:r>
              <a:endParaRPr lang="ru-RU" sz="6000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243870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FFFF00"/>
                  </a:solidFill>
                  <a:latin typeface="Arial Black" pitchFamily="34" charset="0"/>
                </a:rPr>
                <a:t>Ф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396564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50"/>
                  </a:solidFill>
                  <a:latin typeface="Arial Black" pitchFamily="34" charset="0"/>
                </a:rPr>
                <a:t>Ф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549259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00B0F0"/>
                  </a:solidFill>
                  <a:latin typeface="Arial Black" pitchFamily="34" charset="0"/>
                </a:rPr>
                <a:t>Ф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701953" y="5000636"/>
              <a:ext cx="1084889" cy="1084889"/>
            </a:xfrm>
            <a:prstGeom prst="rect">
              <a:avLst/>
            </a:prstGeo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>
                  <a:solidFill>
                    <a:srgbClr val="2D0F99"/>
                  </a:solidFill>
                  <a:latin typeface="Arial Black" pitchFamily="34" charset="0"/>
                </a:rPr>
                <a:t>Ф</a:t>
              </a:r>
            </a:p>
          </p:txBody>
        </p:sp>
      </p:grpSp>
      <p:sp>
        <p:nvSpPr>
          <p:cNvPr id="68" name="К"/>
          <p:cNvSpPr/>
          <p:nvPr/>
        </p:nvSpPr>
        <p:spPr>
          <a:xfrm>
            <a:off x="785786" y="1000108"/>
            <a:ext cx="1285884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"/>
          <p:cNvSpPr/>
          <p:nvPr/>
        </p:nvSpPr>
        <p:spPr>
          <a:xfrm>
            <a:off x="2071670" y="1000108"/>
            <a:ext cx="1214446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Ж"/>
          <p:cNvSpPr/>
          <p:nvPr/>
        </p:nvSpPr>
        <p:spPr>
          <a:xfrm>
            <a:off x="3286116" y="1000108"/>
            <a:ext cx="857256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З"/>
          <p:cNvSpPr/>
          <p:nvPr/>
        </p:nvSpPr>
        <p:spPr>
          <a:xfrm>
            <a:off x="4143372" y="1000108"/>
            <a:ext cx="1000132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Г"/>
          <p:cNvSpPr/>
          <p:nvPr/>
        </p:nvSpPr>
        <p:spPr>
          <a:xfrm>
            <a:off x="5143504" y="1000108"/>
            <a:ext cx="928694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"/>
          <p:cNvSpPr/>
          <p:nvPr/>
        </p:nvSpPr>
        <p:spPr>
          <a:xfrm>
            <a:off x="6072198" y="1000108"/>
            <a:ext cx="1143008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Ф"/>
          <p:cNvSpPr/>
          <p:nvPr/>
        </p:nvSpPr>
        <p:spPr>
          <a:xfrm>
            <a:off x="7215206" y="1000108"/>
            <a:ext cx="1428760" cy="200026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уга 3"/>
          <p:cNvSpPr/>
          <p:nvPr/>
        </p:nvSpPr>
        <p:spPr>
          <a:xfrm>
            <a:off x="395536" y="2132856"/>
            <a:ext cx="5213707" cy="4824536"/>
          </a:xfrm>
          <a:prstGeom prst="arc">
            <a:avLst>
              <a:gd name="adj1" fmla="val 18758867"/>
              <a:gd name="adj2" fmla="val 2924341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Цветовой круг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701146"/>
          </a:xfrm>
        </p:spPr>
        <p:txBody>
          <a:bodyPr/>
          <a:lstStyle/>
          <a:p>
            <a:r>
              <a:rPr lang="ru-RU" dirty="0"/>
              <a:t>Кроме основного цвета можно подобрать несколько </a:t>
            </a:r>
            <a:r>
              <a:rPr lang="ru-RU" dirty="0" smtClean="0"/>
              <a:t>вспомогательных </a:t>
            </a:r>
            <a:r>
              <a:rPr lang="ru-RU" dirty="0"/>
              <a:t>цветов, которые в совокупности составят цветовую </a:t>
            </a:r>
            <a:r>
              <a:rPr lang="ru-RU" dirty="0" smtClean="0"/>
              <a:t>гамму презентации</a:t>
            </a:r>
            <a:r>
              <a:rPr lang="ru-RU" dirty="0"/>
              <a:t>. При этом можно использовать цветовой </a:t>
            </a:r>
            <a:r>
              <a:rPr lang="ru-RU" dirty="0" smtClean="0"/>
              <a:t>круг. </a:t>
            </a:r>
            <a:endParaRPr lang="ru-RU" dirty="0"/>
          </a:p>
        </p:txBody>
      </p:sp>
      <p:grpSp>
        <p:nvGrpSpPr>
          <p:cNvPr id="33" name="Текст ХЦ"/>
          <p:cNvGrpSpPr/>
          <p:nvPr/>
        </p:nvGrpSpPr>
        <p:grpSpPr>
          <a:xfrm>
            <a:off x="4853492" y="5877272"/>
            <a:ext cx="2238788" cy="438144"/>
            <a:chOff x="3563888" y="5949280"/>
            <a:chExt cx="2238788" cy="438144"/>
          </a:xfrm>
        </p:grpSpPr>
        <p:sp>
          <p:nvSpPr>
            <p:cNvPr id="6" name="TextBox 5"/>
            <p:cNvSpPr txBox="1"/>
            <p:nvPr/>
          </p:nvSpPr>
          <p:spPr>
            <a:xfrm>
              <a:off x="3992052" y="5956537"/>
              <a:ext cx="18106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ХОЛОДНЫЕ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594928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Текст ТЦ"/>
          <p:cNvGrpSpPr/>
          <p:nvPr/>
        </p:nvGrpSpPr>
        <p:grpSpPr>
          <a:xfrm>
            <a:off x="5298218" y="5119128"/>
            <a:ext cx="1800656" cy="438144"/>
            <a:chOff x="4283968" y="5100279"/>
            <a:chExt cx="1800656" cy="438144"/>
          </a:xfrm>
        </p:grpSpPr>
        <p:sp>
          <p:nvSpPr>
            <p:cNvPr id="21" name="TextBox 20"/>
            <p:cNvSpPr txBox="1"/>
            <p:nvPr/>
          </p:nvSpPr>
          <p:spPr>
            <a:xfrm>
              <a:off x="4712132" y="5107536"/>
              <a:ext cx="137249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ТЕПЛЫЕ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5100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Текст КЦ"/>
          <p:cNvGrpSpPr/>
          <p:nvPr/>
        </p:nvGrpSpPr>
        <p:grpSpPr>
          <a:xfrm>
            <a:off x="5449785" y="4297482"/>
            <a:ext cx="2742391" cy="450844"/>
            <a:chOff x="4544839" y="4251279"/>
            <a:chExt cx="2742391" cy="450844"/>
          </a:xfrm>
        </p:grpSpPr>
        <p:sp>
          <p:nvSpPr>
            <p:cNvPr id="24" name="TextBox 23"/>
            <p:cNvSpPr txBox="1"/>
            <p:nvPr/>
          </p:nvSpPr>
          <p:spPr>
            <a:xfrm>
              <a:off x="4985703" y="4271236"/>
              <a:ext cx="230152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КОНТРАСТНЫЕ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4839" y="4251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Текст ДЦ"/>
          <p:cNvGrpSpPr/>
          <p:nvPr/>
        </p:nvGrpSpPr>
        <p:grpSpPr>
          <a:xfrm>
            <a:off x="5297322" y="3492466"/>
            <a:ext cx="3414670" cy="446914"/>
            <a:chOff x="4283072" y="3402279"/>
            <a:chExt cx="3414670" cy="446914"/>
          </a:xfrm>
        </p:grpSpPr>
        <p:sp>
          <p:nvSpPr>
            <p:cNvPr id="12" name="TextBox 11"/>
            <p:cNvSpPr txBox="1"/>
            <p:nvPr/>
          </p:nvSpPr>
          <p:spPr>
            <a:xfrm>
              <a:off x="4715772" y="3418306"/>
              <a:ext cx="29819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072" y="3402279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Текст  МЦ"/>
          <p:cNvGrpSpPr/>
          <p:nvPr/>
        </p:nvGrpSpPr>
        <p:grpSpPr>
          <a:xfrm>
            <a:off x="4768622" y="2708920"/>
            <a:ext cx="3979842" cy="450844"/>
            <a:chOff x="3563888" y="2518286"/>
            <a:chExt cx="3979842" cy="450844"/>
          </a:xfrm>
        </p:grpSpPr>
        <p:sp>
          <p:nvSpPr>
            <p:cNvPr id="9" name="TextBox 8"/>
            <p:cNvSpPr txBox="1"/>
            <p:nvPr/>
          </p:nvSpPr>
          <p:spPr>
            <a:xfrm>
              <a:off x="3992052" y="2538243"/>
              <a:ext cx="3551678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МОНОХРОМАТИЧЕСКИЕ</a:t>
              </a:r>
              <a:endParaRPr lang="ru-RU" sz="22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2518286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Группа МЦ"/>
          <p:cNvGrpSpPr/>
          <p:nvPr/>
        </p:nvGrpSpPr>
        <p:grpSpPr>
          <a:xfrm>
            <a:off x="636154" y="2579485"/>
            <a:ext cx="4570948" cy="4032000"/>
            <a:chOff x="434680" y="2579485"/>
            <a:chExt cx="4570948" cy="4032000"/>
          </a:xfrm>
        </p:grpSpPr>
        <p:pic>
          <p:nvPicPr>
            <p:cNvPr id="1027" name="Pic 1" descr="C:\Users\Информ-1\Desktop\10 кл Презентации\10-25\2501sm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М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3628" y="270892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Группа ДЦ"/>
          <p:cNvGrpSpPr/>
          <p:nvPr/>
        </p:nvGrpSpPr>
        <p:grpSpPr>
          <a:xfrm>
            <a:off x="636154" y="2579485"/>
            <a:ext cx="5099454" cy="4032000"/>
            <a:chOff x="434680" y="2579485"/>
            <a:chExt cx="5099454" cy="4032000"/>
          </a:xfrm>
        </p:grpSpPr>
        <p:pic>
          <p:nvPicPr>
            <p:cNvPr id="1028" name="Pic 2" descr="C:\Users\Информ-1\Desktop\10 кл Презентации\10-25\2502sm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Д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2134" y="3487013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Группа КЦ"/>
          <p:cNvGrpSpPr/>
          <p:nvPr/>
        </p:nvGrpSpPr>
        <p:grpSpPr>
          <a:xfrm>
            <a:off x="636154" y="2579485"/>
            <a:ext cx="5249571" cy="4032000"/>
            <a:chOff x="434680" y="2579485"/>
            <a:chExt cx="5249571" cy="4032000"/>
          </a:xfrm>
        </p:grpSpPr>
        <p:pic>
          <p:nvPicPr>
            <p:cNvPr id="1029" name="Pic 3" descr="C:\Users\Информ-1\Desktop\10 кл Презентации\10-25\2503sm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0" y="2579485"/>
              <a:ext cx="4032000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К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2251" y="4297482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Группа ТЦ"/>
          <p:cNvGrpSpPr/>
          <p:nvPr/>
        </p:nvGrpSpPr>
        <p:grpSpPr>
          <a:xfrm>
            <a:off x="732308" y="2675639"/>
            <a:ext cx="5000606" cy="3839692"/>
            <a:chOff x="530834" y="2675639"/>
            <a:chExt cx="5000606" cy="3839692"/>
          </a:xfrm>
        </p:grpSpPr>
        <p:pic>
          <p:nvPicPr>
            <p:cNvPr id="2" name="ТеплЦв" descr="C:\Users\Информ-1\Desktop\10 кл Презентации\10-25\25301sm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34" y="2675639"/>
              <a:ext cx="3839692" cy="38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Т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9440" y="5121570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ГруппаХЦ"/>
          <p:cNvGrpSpPr/>
          <p:nvPr/>
        </p:nvGrpSpPr>
        <p:grpSpPr>
          <a:xfrm>
            <a:off x="732308" y="2675639"/>
            <a:ext cx="4559664" cy="3839692"/>
            <a:chOff x="530834" y="2675639"/>
            <a:chExt cx="4559664" cy="3839692"/>
          </a:xfrm>
        </p:grpSpPr>
        <p:pic>
          <p:nvPicPr>
            <p:cNvPr id="3" name="ХолЦв" descr="C:\Users\Информ-1\Desktop\10 кл Презентации\10-25\25302sm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34" y="2675639"/>
              <a:ext cx="3839692" cy="38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ХЦ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8498" y="5878037"/>
              <a:ext cx="432000" cy="43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Круг" descr="C:\Users\Информ-1\Desktop\10 кл Презентации\10-25\2500s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8" y="2675639"/>
            <a:ext cx="3839692" cy="38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4413856" y="4266717"/>
            <a:ext cx="1141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1171</Words>
  <Application>Microsoft Office PowerPoint</Application>
  <PresentationFormat>Экран (4:3)</PresentationFormat>
  <Paragraphs>175</Paragraphs>
  <Slides>18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КОМПЬЮТЕРНЫЕ ПРЕЗЕНТАЦИИ</vt:lpstr>
      <vt:lpstr>Ключевые слова</vt:lpstr>
      <vt:lpstr>Компьютерные презентации</vt:lpstr>
      <vt:lpstr>Слайдовые презентации</vt:lpstr>
      <vt:lpstr>Потоковые презентации</vt:lpstr>
      <vt:lpstr>Этапы создания презентации</vt:lpstr>
      <vt:lpstr>Цветовая гамма слайдов</vt:lpstr>
      <vt:lpstr>Психология цвета</vt:lpstr>
      <vt:lpstr>Цветовой круг</vt:lpstr>
      <vt:lpstr>Текст на слайдах</vt:lpstr>
      <vt:lpstr>Стиль презентации</vt:lpstr>
      <vt:lpstr>Анимация</vt:lpstr>
      <vt:lpstr>Режимы показа презентации </vt:lpstr>
      <vt:lpstr>Основные возможности редакторов презентаций </vt:lpstr>
      <vt:lpstr>Самое главное</vt:lpstr>
      <vt:lpstr>Самое главное</vt:lpstr>
      <vt:lpstr>Давайте обсудим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kuklintnec@outlook.com</cp:lastModifiedBy>
  <cp:revision>528</cp:revision>
  <dcterms:modified xsi:type="dcterms:W3CDTF">2017-08-10T04:54:22Z</dcterms:modified>
</cp:coreProperties>
</file>