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1" r:id="rId2"/>
    <p:sldId id="262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3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29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F2C30F8B-6B64-4908-AC9E-8C71092BDCCE}" type="datetimeFigureOut">
              <a:rPr lang="ru-RU"/>
              <a:pPr>
                <a:defRPr/>
              </a:pPr>
              <a:t>ср 06.10.21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184A7FEF-67BA-46F3-B4E8-D2DB78BFCF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84A7FEF-67BA-46F3-B4E8-D2DB78BFCF97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84A7FEF-67BA-46F3-B4E8-D2DB78BFCF97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84A7FEF-67BA-46F3-B4E8-D2DB78BFCF97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84A7FEF-67BA-46F3-B4E8-D2DB78BFCF97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84A7FEF-67BA-46F3-B4E8-D2DB78BFCF97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84A7FEF-67BA-46F3-B4E8-D2DB78BFCF97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84A7FEF-67BA-46F3-B4E8-D2DB78BFCF97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84A7FEF-67BA-46F3-B4E8-D2DB78BFCF97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84A7FEF-67BA-46F3-B4E8-D2DB78BFCF97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84A7FEF-67BA-46F3-B4E8-D2DB78BFCF97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84A7FEF-67BA-46F3-B4E8-D2DB78BFCF97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84A7FEF-67BA-46F3-B4E8-D2DB78BFCF97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7" descr="Титул_7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588" y="1588"/>
            <a:ext cx="91408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51720" y="2130425"/>
            <a:ext cx="6406480" cy="1470025"/>
          </a:xfrm>
        </p:spPr>
        <p:txBody>
          <a:bodyPr/>
          <a:lstStyle>
            <a:lvl1pPr algn="l"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51720" y="3886200"/>
            <a:ext cx="5720680" cy="1752600"/>
          </a:xfrm>
        </p:spPr>
        <p:txBody>
          <a:bodyPr/>
          <a:lstStyle>
            <a:lvl1pPr marL="0" indent="0" algn="l">
              <a:buNone/>
              <a:defRPr b="1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Образец подзаголовка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dirty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D8DC6D-9E66-4A73-A27C-FC0CCEB02F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4FE9E0-152D-49A7-836E-3E7F3FC790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052736"/>
            <a:ext cx="7643192" cy="5073427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1043608" y="188640"/>
            <a:ext cx="7643192" cy="634082"/>
          </a:xfrm>
        </p:spPr>
        <p:txBody>
          <a:bodyPr/>
          <a:lstStyle>
            <a:lvl1pPr algn="l">
              <a:defRPr b="1">
                <a:solidFill>
                  <a:schemeClr val="tx2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043608" y="188640"/>
            <a:ext cx="7643192" cy="634082"/>
          </a:xfrm>
        </p:spPr>
        <p:txBody>
          <a:bodyPr/>
          <a:lstStyle>
            <a:lvl1pPr algn="l">
              <a:defRPr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0" name="Объект 2"/>
          <p:cNvSpPr>
            <a:spLocks noGrp="1"/>
          </p:cNvSpPr>
          <p:nvPr>
            <p:ph idx="1"/>
          </p:nvPr>
        </p:nvSpPr>
        <p:spPr>
          <a:xfrm>
            <a:off x="1043608" y="1052736"/>
            <a:ext cx="7643192" cy="5073427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2D53E7-54CA-44AC-8D82-AEC643D992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062A81-0A1B-4F62-B6CA-CFD228E5D6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69E556-8753-472B-B3ED-A04C1ABE0A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50DB3C-6E42-4E2D-AE93-18A0B66E25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69B67D-4D5F-4759-AC1B-AA5D4BA6A9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399A87-39D4-438B-9208-383E7C3784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7411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E4A0DFB-6D0D-4403-B731-B9BD09C6BE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59" r:id="rId4"/>
    <p:sldLayoutId id="2147483658" r:id="rId5"/>
    <p:sldLayoutId id="2147483657" r:id="rId6"/>
    <p:sldLayoutId id="2147483656" r:id="rId7"/>
    <p:sldLayoutId id="2147483655" r:id="rId8"/>
    <p:sldLayoutId id="2147483654" r:id="rId9"/>
    <p:sldLayoutId id="2147483653" r:id="rId10"/>
    <p:sldLayoutId id="2147483652" r:id="rId11"/>
  </p:sldLayoutIdLst>
  <p:hf sldNum="0" hd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14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jpe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ctrTitle"/>
          </p:nvPr>
        </p:nvSpPr>
        <p:spPr>
          <a:xfrm>
            <a:off x="2051050" y="2286000"/>
            <a:ext cx="7092950" cy="1452563"/>
          </a:xfrm>
        </p:spPr>
        <p:txBody>
          <a:bodyPr/>
          <a:lstStyle/>
          <a:p>
            <a:r>
              <a:rPr lang="ru-RU" sz="4000"/>
              <a:t>ОСНОВНЫЕ КОМПОНЕНТЫ КОМПЬЮТЕРА И ИХ ФУНКЦИИ</a:t>
            </a:r>
          </a:p>
        </p:txBody>
      </p:sp>
      <p:sp>
        <p:nvSpPr>
          <p:cNvPr id="1433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51050" y="4005263"/>
            <a:ext cx="7092950" cy="1752600"/>
          </a:xfrm>
        </p:spPr>
        <p:txBody>
          <a:bodyPr/>
          <a:lstStyle/>
          <a:p>
            <a:r>
              <a:rPr lang="ru-RU"/>
              <a:t>КОМПЬЮТЕР КАК УНИВЕСАЛЬНОЕ УСТРОЙСТВО ДЛЯ РАБОТЫ С ИНФОРМАЦИЕЙ</a:t>
            </a:r>
          </a:p>
        </p:txBody>
      </p:sp>
    </p:spTree>
  </p:cSld>
  <p:clrMapOvr>
    <a:masterClrMapping/>
  </p:clrMapOvr>
  <p:transition spd="med">
    <p:wedg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75" name="Picture 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67175" y="3500438"/>
            <a:ext cx="3048000" cy="238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8" name="Text Box 4"/>
          <p:cNvSpPr txBox="1">
            <a:spLocks noChangeArrowheads="1"/>
          </p:cNvSpPr>
          <p:nvPr/>
        </p:nvSpPr>
        <p:spPr bwMode="auto">
          <a:xfrm>
            <a:off x="1071563" y="188913"/>
            <a:ext cx="807243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174625">
              <a:spcBef>
                <a:spcPct val="50000"/>
              </a:spcBef>
            </a:pPr>
            <a:r>
              <a:rPr lang="ru-RU" sz="3200" b="1">
                <a:solidFill>
                  <a:schemeClr val="tx2"/>
                </a:solidFill>
                <a:latin typeface="Calibri" pitchFamily="34" charset="0"/>
              </a:rPr>
              <a:t>Устройства ввода и вывода</a:t>
            </a:r>
          </a:p>
        </p:txBody>
      </p:sp>
      <p:pic>
        <p:nvPicPr>
          <p:cNvPr id="36869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87450" y="1293813"/>
            <a:ext cx="2903538" cy="170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0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67175" y="1052513"/>
            <a:ext cx="1087438" cy="138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2" name="Picture 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003800" y="1052513"/>
            <a:ext cx="2376488" cy="148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3" name="Picture 9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380288" y="1052513"/>
            <a:ext cx="1419225" cy="128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4" name="Picture 10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116013" y="3357563"/>
            <a:ext cx="3189287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6" name="Picture 12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164388" y="4076700"/>
            <a:ext cx="1638300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3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3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36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36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36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36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36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3"/>
          <p:cNvSpPr>
            <a:spLocks noGrp="1"/>
          </p:cNvSpPr>
          <p:nvPr>
            <p:ph type="title"/>
          </p:nvPr>
        </p:nvSpPr>
        <p:spPr>
          <a:xfrm>
            <a:off x="1042988" y="188913"/>
            <a:ext cx="7643812" cy="633412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>
                <a:cs typeface="Arial" charset="0"/>
              </a:rPr>
              <a:t>Самое главное</a:t>
            </a:r>
          </a:p>
        </p:txBody>
      </p:sp>
      <p:sp>
        <p:nvSpPr>
          <p:cNvPr id="27650" name="Text Box 3"/>
          <p:cNvSpPr txBox="1">
            <a:spLocks noChangeArrowheads="1"/>
          </p:cNvSpPr>
          <p:nvPr/>
        </p:nvSpPr>
        <p:spPr bwMode="auto">
          <a:xfrm>
            <a:off x="395288" y="1125538"/>
            <a:ext cx="8497887" cy="353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174625">
              <a:lnSpc>
                <a:spcPct val="110000"/>
              </a:lnSpc>
              <a:spcBef>
                <a:spcPct val="50000"/>
              </a:spcBef>
            </a:pPr>
            <a:r>
              <a:rPr lang="ru-RU" sz="2000">
                <a:latin typeface="Calibri" pitchFamily="34" charset="0"/>
              </a:rPr>
              <a:t>Современный </a:t>
            </a:r>
            <a:r>
              <a:rPr lang="ru-RU" sz="2000" b="1" i="1">
                <a:latin typeface="Calibri" pitchFamily="34" charset="0"/>
              </a:rPr>
              <a:t>компьютер</a:t>
            </a:r>
            <a:r>
              <a:rPr lang="ru-RU" sz="2000">
                <a:latin typeface="Calibri" pitchFamily="34" charset="0"/>
              </a:rPr>
              <a:t> - универсальное электронное программно управляемое устройство для работы с информацией.</a:t>
            </a:r>
          </a:p>
          <a:p>
            <a:pPr indent="174625">
              <a:lnSpc>
                <a:spcPct val="110000"/>
              </a:lnSpc>
              <a:spcBef>
                <a:spcPct val="50000"/>
              </a:spcBef>
            </a:pPr>
            <a:r>
              <a:rPr lang="ru-RU" sz="2000">
                <a:latin typeface="Calibri" pitchFamily="34" charset="0"/>
              </a:rPr>
              <a:t>Любой компьютер </a:t>
            </a:r>
            <a:r>
              <a:rPr lang="ru-RU" sz="2000" b="1" i="1">
                <a:latin typeface="Calibri" pitchFamily="34" charset="0"/>
              </a:rPr>
              <a:t>состоит</a:t>
            </a:r>
            <a:r>
              <a:rPr lang="ru-RU" sz="2000">
                <a:latin typeface="Calibri" pitchFamily="34" charset="0"/>
              </a:rPr>
              <a:t> из:</a:t>
            </a:r>
          </a:p>
          <a:p>
            <a:pPr indent="174625">
              <a:lnSpc>
                <a:spcPct val="110000"/>
              </a:lnSpc>
              <a:spcBef>
                <a:spcPct val="50000"/>
              </a:spcBef>
              <a:buFontTx/>
              <a:buChar char="•"/>
            </a:pPr>
            <a:r>
              <a:rPr lang="ru-RU" sz="2000">
                <a:latin typeface="Calibri" pitchFamily="34" charset="0"/>
              </a:rPr>
              <a:t>процессора</a:t>
            </a:r>
          </a:p>
          <a:p>
            <a:pPr indent="174625">
              <a:lnSpc>
                <a:spcPct val="110000"/>
              </a:lnSpc>
              <a:spcBef>
                <a:spcPct val="50000"/>
              </a:spcBef>
              <a:buFontTx/>
              <a:buChar char="•"/>
            </a:pPr>
            <a:r>
              <a:rPr lang="ru-RU" sz="2000">
                <a:latin typeface="Calibri" pitchFamily="34" charset="0"/>
              </a:rPr>
              <a:t>памяти</a:t>
            </a:r>
          </a:p>
          <a:p>
            <a:pPr indent="174625">
              <a:lnSpc>
                <a:spcPct val="110000"/>
              </a:lnSpc>
              <a:spcBef>
                <a:spcPct val="50000"/>
              </a:spcBef>
              <a:buFontTx/>
              <a:buChar char="•"/>
            </a:pPr>
            <a:r>
              <a:rPr lang="ru-RU" sz="2000">
                <a:latin typeface="Calibri" pitchFamily="34" charset="0"/>
              </a:rPr>
              <a:t>устройств ввода и вывода информации. </a:t>
            </a:r>
          </a:p>
          <a:p>
            <a:pPr indent="174625">
              <a:lnSpc>
                <a:spcPct val="110000"/>
              </a:lnSpc>
              <a:spcBef>
                <a:spcPct val="50000"/>
              </a:spcBef>
            </a:pPr>
            <a:r>
              <a:rPr lang="ru-RU" sz="2000">
                <a:latin typeface="Calibri" pitchFamily="34" charset="0"/>
              </a:rPr>
              <a:t>Функции, выполняемые этими устройствами, в некотором смысле подобны функциям мыслящего человека.</a:t>
            </a: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7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6"/>
          <p:cNvSpPr>
            <a:spLocks noChangeArrowheads="1"/>
          </p:cNvSpPr>
          <p:nvPr/>
        </p:nvSpPr>
        <p:spPr bwMode="auto">
          <a:xfrm>
            <a:off x="5219700" y="2924175"/>
            <a:ext cx="1727200" cy="646113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>
                <a:solidFill>
                  <a:srgbClr val="FFFFFF"/>
                </a:solidFill>
                <a:latin typeface="Arial" charset="0"/>
                <a:cs typeface="Arial" charset="0"/>
              </a:rPr>
              <a:t>Устройства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>
                <a:solidFill>
                  <a:srgbClr val="FFFFFF"/>
                </a:solidFill>
                <a:latin typeface="Arial" charset="0"/>
                <a:cs typeface="Arial" charset="0"/>
              </a:rPr>
              <a:t>хранения</a:t>
            </a:r>
          </a:p>
        </p:txBody>
      </p:sp>
      <p:sp>
        <p:nvSpPr>
          <p:cNvPr id="25" name="Rectangle 6"/>
          <p:cNvSpPr>
            <a:spLocks noChangeArrowheads="1"/>
          </p:cNvSpPr>
          <p:nvPr/>
        </p:nvSpPr>
        <p:spPr bwMode="auto">
          <a:xfrm>
            <a:off x="7235825" y="2924175"/>
            <a:ext cx="1728788" cy="719138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>
                <a:solidFill>
                  <a:srgbClr val="FFFFFF"/>
                </a:solidFill>
                <a:latin typeface="Arial" charset="0"/>
                <a:cs typeface="Arial" charset="0"/>
              </a:rPr>
              <a:t>Устройство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>
                <a:solidFill>
                  <a:srgbClr val="FFFFFF"/>
                </a:solidFill>
                <a:latin typeface="Arial" charset="0"/>
                <a:cs typeface="Arial" charset="0"/>
              </a:rPr>
              <a:t>обработки</a:t>
            </a:r>
          </a:p>
        </p:txBody>
      </p:sp>
      <p:sp>
        <p:nvSpPr>
          <p:cNvPr id="30723" name="Заголовок 2"/>
          <p:cNvSpPr>
            <a:spLocks/>
          </p:cNvSpPr>
          <p:nvPr/>
        </p:nvSpPr>
        <p:spPr bwMode="auto">
          <a:xfrm>
            <a:off x="1042988" y="188913"/>
            <a:ext cx="7643812" cy="63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ru-RU" sz="4400" b="1">
                <a:solidFill>
                  <a:schemeClr val="tx2"/>
                </a:solidFill>
                <a:latin typeface="Calibri" pitchFamily="34" charset="0"/>
              </a:rPr>
              <a:t>Опорный конспект</a:t>
            </a:r>
          </a:p>
        </p:txBody>
      </p:sp>
      <p:sp>
        <p:nvSpPr>
          <p:cNvPr id="2" name="Rectangle 6"/>
          <p:cNvSpPr>
            <a:spLocks noChangeArrowheads="1"/>
          </p:cNvSpPr>
          <p:nvPr/>
        </p:nvSpPr>
        <p:spPr bwMode="auto">
          <a:xfrm>
            <a:off x="1187450" y="3141663"/>
            <a:ext cx="2305050" cy="935037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>
                <a:solidFill>
                  <a:srgbClr val="FFFFFF"/>
                </a:solidFill>
                <a:latin typeface="Arial" charset="0"/>
                <a:cs typeface="Arial" charset="0"/>
              </a:rPr>
              <a:t>Устройства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>
                <a:solidFill>
                  <a:srgbClr val="FFFFFF"/>
                </a:solidFill>
                <a:latin typeface="Arial" charset="0"/>
                <a:cs typeface="Arial" charset="0"/>
              </a:rPr>
              <a:t>ввода и вывода</a:t>
            </a:r>
          </a:p>
        </p:txBody>
      </p:sp>
      <p:sp>
        <p:nvSpPr>
          <p:cNvPr id="28" name="Line 28"/>
          <p:cNvSpPr>
            <a:spLocks noChangeShapeType="1"/>
          </p:cNvSpPr>
          <p:nvPr/>
        </p:nvSpPr>
        <p:spPr bwMode="auto">
          <a:xfrm flipV="1">
            <a:off x="2987675" y="2565400"/>
            <a:ext cx="2376488" cy="576263"/>
          </a:xfrm>
          <a:prstGeom prst="line">
            <a:avLst/>
          </a:prstGeom>
          <a:noFill/>
          <a:ln w="38100" algn="ctr">
            <a:solidFill>
              <a:schemeClr val="accent1"/>
            </a:solidFill>
            <a:round/>
            <a:headEnd type="triangle" w="med" len="med"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29" name="Line 28"/>
          <p:cNvSpPr>
            <a:spLocks noChangeShapeType="1"/>
          </p:cNvSpPr>
          <p:nvPr/>
        </p:nvSpPr>
        <p:spPr bwMode="auto">
          <a:xfrm flipH="1" flipV="1">
            <a:off x="5364163" y="2565400"/>
            <a:ext cx="2447925" cy="358775"/>
          </a:xfrm>
          <a:prstGeom prst="line">
            <a:avLst/>
          </a:prstGeom>
          <a:noFill/>
          <a:ln w="38100" algn="ctr">
            <a:solidFill>
              <a:schemeClr val="accent1"/>
            </a:solidFill>
            <a:round/>
            <a:headEnd type="triangle" w="med" len="med"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30" name="Line 28"/>
          <p:cNvSpPr>
            <a:spLocks noChangeShapeType="1"/>
          </p:cNvSpPr>
          <p:nvPr/>
        </p:nvSpPr>
        <p:spPr bwMode="auto">
          <a:xfrm flipH="1" flipV="1">
            <a:off x="5291138" y="2565400"/>
            <a:ext cx="720725" cy="358775"/>
          </a:xfrm>
          <a:prstGeom prst="line">
            <a:avLst/>
          </a:prstGeom>
          <a:noFill/>
          <a:ln w="38100" algn="ctr">
            <a:solidFill>
              <a:schemeClr val="accent1"/>
            </a:solidFill>
            <a:round/>
            <a:headEnd type="triangle" w="med" len="med"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1116013" y="908050"/>
            <a:ext cx="7777162" cy="863600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>
                <a:solidFill>
                  <a:schemeClr val="tx1"/>
                </a:solidFill>
                <a:latin typeface="Arial" charset="0"/>
                <a:cs typeface="Arial" charset="0"/>
              </a:rPr>
              <a:t>Компьютер – </a:t>
            </a:r>
            <a:r>
              <a:rPr lang="ru-RU" sz="2000">
                <a:solidFill>
                  <a:schemeClr val="tx1"/>
                </a:solidFill>
                <a:latin typeface="Arial" charset="0"/>
                <a:cs typeface="Arial" charset="0"/>
              </a:rPr>
              <a:t>универсальное электронное программно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>
                <a:solidFill>
                  <a:schemeClr val="tx1"/>
                </a:solidFill>
                <a:latin typeface="Arial" charset="0"/>
                <a:cs typeface="Arial" charset="0"/>
              </a:rPr>
              <a:t>управляемое устройство для работы с информацией.</a:t>
            </a:r>
          </a:p>
        </p:txBody>
      </p:sp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7164388" y="4149725"/>
            <a:ext cx="1800225" cy="431800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Процессор</a:t>
            </a:r>
          </a:p>
        </p:txBody>
      </p:sp>
      <p:sp>
        <p:nvSpPr>
          <p:cNvPr id="4" name="Line 28"/>
          <p:cNvSpPr>
            <a:spLocks noChangeShapeType="1"/>
          </p:cNvSpPr>
          <p:nvPr/>
        </p:nvSpPr>
        <p:spPr bwMode="auto">
          <a:xfrm flipH="1" flipV="1">
            <a:off x="7956550" y="3644900"/>
            <a:ext cx="0" cy="504825"/>
          </a:xfrm>
          <a:prstGeom prst="line">
            <a:avLst/>
          </a:prstGeom>
          <a:noFill/>
          <a:ln w="38100" algn="ctr">
            <a:solidFill>
              <a:schemeClr val="accent1"/>
            </a:solidFill>
            <a:round/>
            <a:headEnd type="triangle" w="med" len="med"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4859338" y="3933825"/>
            <a:ext cx="1657350" cy="649288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Магнитная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память</a:t>
            </a: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4787900" y="5661025"/>
            <a:ext cx="1800225" cy="647700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Электронная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память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787900" y="4724400"/>
            <a:ext cx="1728788" cy="719138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Оптическая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память</a:t>
            </a:r>
          </a:p>
        </p:txBody>
      </p:sp>
      <p:sp>
        <p:nvSpPr>
          <p:cNvPr id="8" name="Line 28"/>
          <p:cNvSpPr>
            <a:spLocks noChangeShapeType="1"/>
          </p:cNvSpPr>
          <p:nvPr/>
        </p:nvSpPr>
        <p:spPr bwMode="auto">
          <a:xfrm flipH="1" flipV="1">
            <a:off x="6804025" y="3573463"/>
            <a:ext cx="0" cy="2376487"/>
          </a:xfrm>
          <a:prstGeom prst="line">
            <a:avLst/>
          </a:prstGeom>
          <a:noFill/>
          <a:ln w="38100" algn="ctr">
            <a:solidFill>
              <a:schemeClr val="accent1"/>
            </a:solidFill>
            <a:round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9" name="Line 28"/>
          <p:cNvSpPr>
            <a:spLocks noChangeShapeType="1"/>
          </p:cNvSpPr>
          <p:nvPr/>
        </p:nvSpPr>
        <p:spPr bwMode="auto">
          <a:xfrm rot="16200000" flipH="1">
            <a:off x="6660357" y="4077494"/>
            <a:ext cx="0" cy="287337"/>
          </a:xfrm>
          <a:prstGeom prst="line">
            <a:avLst/>
          </a:prstGeom>
          <a:noFill/>
          <a:ln w="38100" algn="ctr">
            <a:solidFill>
              <a:schemeClr val="accent1"/>
            </a:solidFill>
            <a:round/>
            <a:headEnd type="triangle" w="med" len="med"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0" name="Line 28"/>
          <p:cNvSpPr>
            <a:spLocks noChangeShapeType="1"/>
          </p:cNvSpPr>
          <p:nvPr/>
        </p:nvSpPr>
        <p:spPr bwMode="auto">
          <a:xfrm rot="16200000" flipH="1">
            <a:off x="6660357" y="4869656"/>
            <a:ext cx="0" cy="287337"/>
          </a:xfrm>
          <a:prstGeom prst="line">
            <a:avLst/>
          </a:prstGeom>
          <a:noFill/>
          <a:ln w="38100" algn="ctr">
            <a:solidFill>
              <a:schemeClr val="accent1"/>
            </a:solidFill>
            <a:round/>
            <a:headEnd type="triangle" w="med" len="med"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1" name="Line 28"/>
          <p:cNvSpPr>
            <a:spLocks noChangeShapeType="1"/>
          </p:cNvSpPr>
          <p:nvPr/>
        </p:nvSpPr>
        <p:spPr bwMode="auto">
          <a:xfrm rot="16200000" flipH="1">
            <a:off x="6696075" y="5842000"/>
            <a:ext cx="0" cy="215900"/>
          </a:xfrm>
          <a:prstGeom prst="line">
            <a:avLst/>
          </a:prstGeom>
          <a:noFill/>
          <a:ln w="38100" algn="ctr">
            <a:solidFill>
              <a:schemeClr val="accent1"/>
            </a:solidFill>
            <a:round/>
            <a:headEnd type="triangle" w="med" len="med"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1258888" y="4292600"/>
            <a:ext cx="1800225" cy="431800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Клавиатура</a:t>
            </a:r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1258888" y="4941888"/>
            <a:ext cx="1800225" cy="431800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Монитор</a:t>
            </a:r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1258888" y="5516563"/>
            <a:ext cx="1800225" cy="431800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Принтер</a:t>
            </a:r>
          </a:p>
        </p:txBody>
      </p:sp>
      <p:sp>
        <p:nvSpPr>
          <p:cNvPr id="15" name="Rectangle 6"/>
          <p:cNvSpPr>
            <a:spLocks noChangeArrowheads="1"/>
          </p:cNvSpPr>
          <p:nvPr/>
        </p:nvSpPr>
        <p:spPr bwMode="auto">
          <a:xfrm>
            <a:off x="1258888" y="6092825"/>
            <a:ext cx="1800225" cy="431800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Мышь</a:t>
            </a:r>
          </a:p>
        </p:txBody>
      </p:sp>
      <p:sp>
        <p:nvSpPr>
          <p:cNvPr id="16" name="Line 28"/>
          <p:cNvSpPr>
            <a:spLocks noChangeShapeType="1"/>
          </p:cNvSpPr>
          <p:nvPr/>
        </p:nvSpPr>
        <p:spPr bwMode="auto">
          <a:xfrm flipH="1" flipV="1">
            <a:off x="3348038" y="4149725"/>
            <a:ext cx="0" cy="2160588"/>
          </a:xfrm>
          <a:prstGeom prst="line">
            <a:avLst/>
          </a:prstGeom>
          <a:noFill/>
          <a:ln w="38100" algn="ctr">
            <a:solidFill>
              <a:schemeClr val="accent1"/>
            </a:solidFill>
            <a:round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7" name="Line 28"/>
          <p:cNvSpPr>
            <a:spLocks noChangeShapeType="1"/>
          </p:cNvSpPr>
          <p:nvPr/>
        </p:nvSpPr>
        <p:spPr bwMode="auto">
          <a:xfrm rot="16200000" flipH="1">
            <a:off x="3204369" y="4437856"/>
            <a:ext cx="0" cy="287338"/>
          </a:xfrm>
          <a:prstGeom prst="line">
            <a:avLst/>
          </a:prstGeom>
          <a:noFill/>
          <a:ln w="38100" algn="ctr">
            <a:solidFill>
              <a:schemeClr val="accent1"/>
            </a:solidFill>
            <a:round/>
            <a:headEnd type="triangle" w="med" len="med"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8" name="Line 28"/>
          <p:cNvSpPr>
            <a:spLocks noChangeShapeType="1"/>
          </p:cNvSpPr>
          <p:nvPr/>
        </p:nvSpPr>
        <p:spPr bwMode="auto">
          <a:xfrm rot="16200000" flipH="1">
            <a:off x="3202782" y="5085556"/>
            <a:ext cx="0" cy="287337"/>
          </a:xfrm>
          <a:prstGeom prst="line">
            <a:avLst/>
          </a:prstGeom>
          <a:noFill/>
          <a:ln w="38100" algn="ctr">
            <a:solidFill>
              <a:schemeClr val="accent1"/>
            </a:solidFill>
            <a:round/>
            <a:headEnd type="triangle" w="med" len="med"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9" name="Line 28"/>
          <p:cNvSpPr>
            <a:spLocks noChangeShapeType="1"/>
          </p:cNvSpPr>
          <p:nvPr/>
        </p:nvSpPr>
        <p:spPr bwMode="auto">
          <a:xfrm rot="16200000" flipH="1">
            <a:off x="3202782" y="5590381"/>
            <a:ext cx="0" cy="287337"/>
          </a:xfrm>
          <a:prstGeom prst="line">
            <a:avLst/>
          </a:prstGeom>
          <a:noFill/>
          <a:ln w="38100" algn="ctr">
            <a:solidFill>
              <a:schemeClr val="accent1"/>
            </a:solidFill>
            <a:round/>
            <a:headEnd type="triangle" w="med" len="med"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20" name="Line 28"/>
          <p:cNvSpPr>
            <a:spLocks noChangeShapeType="1"/>
          </p:cNvSpPr>
          <p:nvPr/>
        </p:nvSpPr>
        <p:spPr bwMode="auto">
          <a:xfrm rot="16200000" flipH="1">
            <a:off x="3202782" y="6165056"/>
            <a:ext cx="0" cy="287337"/>
          </a:xfrm>
          <a:prstGeom prst="line">
            <a:avLst/>
          </a:prstGeom>
          <a:noFill/>
          <a:ln w="38100" algn="ctr">
            <a:solidFill>
              <a:schemeClr val="accent1"/>
            </a:solidFill>
            <a:round/>
            <a:headEnd type="triangle" w="med" len="med"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23" name="Rectangle 6"/>
          <p:cNvSpPr>
            <a:spLocks noChangeArrowheads="1"/>
          </p:cNvSpPr>
          <p:nvPr/>
        </p:nvSpPr>
        <p:spPr bwMode="auto">
          <a:xfrm>
            <a:off x="3852863" y="2133600"/>
            <a:ext cx="2952750" cy="431800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>
                <a:solidFill>
                  <a:srgbClr val="FFFFFF"/>
                </a:solidFill>
                <a:latin typeface="Arial" charset="0"/>
                <a:cs typeface="Arial" charset="0"/>
              </a:rPr>
              <a:t>Компьютер</a:t>
            </a: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1000"/>
                            </p:stCondLst>
                            <p:childTnLst>
                              <p:par>
                                <p:cTn id="4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2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3000"/>
                            </p:stCondLst>
                            <p:childTnLst>
                              <p:par>
                                <p:cTn id="5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40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5000"/>
                            </p:stCondLst>
                            <p:childTnLst>
                              <p:par>
                                <p:cTn id="6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6000"/>
                            </p:stCondLst>
                            <p:childTnLst>
                              <p:par>
                                <p:cTn id="6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70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8000"/>
                            </p:stCondLst>
                            <p:childTnLst>
                              <p:par>
                                <p:cTn id="7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90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0"/>
                            </p:stCondLst>
                            <p:childTnLst>
                              <p:par>
                                <p:cTn id="8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1000"/>
                            </p:stCondLst>
                            <p:childTnLst>
                              <p:par>
                                <p:cTn id="8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2000"/>
                            </p:stCondLst>
                            <p:childTnLst>
                              <p:par>
                                <p:cTn id="9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3000"/>
                            </p:stCondLst>
                            <p:childTnLst>
                              <p:par>
                                <p:cTn id="9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4000"/>
                            </p:stCondLst>
                            <p:childTnLst>
                              <p:par>
                                <p:cTn id="10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5000"/>
                            </p:stCondLst>
                            <p:childTnLst>
                              <p:par>
                                <p:cTn id="10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" grpId="0" animBg="1"/>
      <p:bldP spid="31747" grpId="0" animBg="1"/>
      <p:bldP spid="3" grpId="0" animBg="1"/>
      <p:bldP spid="5" grpId="0" animBg="1"/>
      <p:bldP spid="6" grpId="0" animBg="1"/>
      <p:bldP spid="7" grpId="0" animBg="1"/>
      <p:bldP spid="12" grpId="0" animBg="1"/>
      <p:bldP spid="13" grpId="0" animBg="1"/>
      <p:bldP spid="14" grpId="0" animBg="1"/>
      <p:bldP spid="15" grpId="0" animBg="1"/>
      <p:bldP spid="2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3"/>
          <p:cNvSpPr>
            <a:spLocks noGrp="1"/>
          </p:cNvSpPr>
          <p:nvPr>
            <p:ph type="title"/>
          </p:nvPr>
        </p:nvSpPr>
        <p:spPr>
          <a:xfrm>
            <a:off x="1042988" y="188913"/>
            <a:ext cx="7643812" cy="633412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>
                <a:cs typeface="Arial" charset="0"/>
              </a:rPr>
              <a:t>Ключевые слова</a:t>
            </a:r>
          </a:p>
        </p:txBody>
      </p:sp>
      <p:sp>
        <p:nvSpPr>
          <p:cNvPr id="15362" name="Объект 4"/>
          <p:cNvSpPr>
            <a:spLocks noGrp="1"/>
          </p:cNvSpPr>
          <p:nvPr>
            <p:ph idx="1"/>
          </p:nvPr>
        </p:nvSpPr>
        <p:spPr>
          <a:xfrm>
            <a:off x="1042988" y="1052513"/>
            <a:ext cx="7643812" cy="5073650"/>
          </a:xfrm>
        </p:spPr>
        <p:txBody>
          <a:bodyPr/>
          <a:lstStyle/>
          <a:p>
            <a:r>
              <a:rPr lang="ru-RU" b="1">
                <a:latin typeface="Arial" charset="0"/>
              </a:rPr>
              <a:t>компьютер</a:t>
            </a:r>
          </a:p>
          <a:p>
            <a:r>
              <a:rPr lang="ru-RU" b="1">
                <a:latin typeface="Arial" charset="0"/>
              </a:rPr>
              <a:t>процессор</a:t>
            </a:r>
          </a:p>
          <a:p>
            <a:r>
              <a:rPr lang="ru-RU" b="1">
                <a:latin typeface="Arial" charset="0"/>
              </a:rPr>
              <a:t>память</a:t>
            </a:r>
          </a:p>
          <a:p>
            <a:r>
              <a:rPr lang="ru-RU" b="1">
                <a:latin typeface="Arial" charset="0"/>
              </a:rPr>
              <a:t>устройства ввода информации</a:t>
            </a:r>
          </a:p>
          <a:p>
            <a:r>
              <a:rPr lang="ru-RU" b="1">
                <a:latin typeface="Arial" charset="0"/>
              </a:rPr>
              <a:t>устройства вывода информации</a:t>
            </a:r>
          </a:p>
        </p:txBody>
      </p:sp>
    </p:spTree>
  </p:cSld>
  <p:clrMapOvr>
    <a:masterClrMapping/>
  </p:clrMapOvr>
  <p:transition spd="med">
    <p:wedg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Заголовок 2"/>
          <p:cNvSpPr>
            <a:spLocks noGrp="1"/>
          </p:cNvSpPr>
          <p:nvPr>
            <p:ph type="title"/>
          </p:nvPr>
        </p:nvSpPr>
        <p:spPr>
          <a:xfrm>
            <a:off x="1042988" y="188913"/>
            <a:ext cx="7643812" cy="633412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000">
                <a:latin typeface="Arial" charset="0"/>
                <a:cs typeface="Arial" charset="0"/>
              </a:rPr>
              <a:t>Компьютер</a:t>
            </a:r>
          </a:p>
        </p:txBody>
      </p:sp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1079500" y="2000250"/>
            <a:ext cx="7921625" cy="11874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182563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Современный компьютер - универсальное электронное программно управляемое устройство для работы с информацией.</a:t>
            </a:r>
          </a:p>
        </p:txBody>
      </p:sp>
      <p:sp>
        <p:nvSpPr>
          <p:cNvPr id="1029" name="Text Box 6"/>
          <p:cNvSpPr txBox="1">
            <a:spLocks noChangeArrowheads="1"/>
          </p:cNvSpPr>
          <p:nvPr/>
        </p:nvSpPr>
        <p:spPr bwMode="auto">
          <a:xfrm>
            <a:off x="1079500" y="3357563"/>
            <a:ext cx="7921625" cy="193833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182563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Универсальным устройством компьютер называют потому, что он может применяться для многих целей – обрабатывать, хранить и передавать информацию, использоваться человеком в разных видах деятельности.</a:t>
            </a:r>
          </a:p>
        </p:txBody>
      </p:sp>
    </p:spTree>
  </p:cSld>
  <p:clrMapOvr>
    <a:masterClrMapping/>
  </p:clrMapOvr>
  <p:transition spd="med">
    <p:wedg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ext Box 4"/>
          <p:cNvSpPr txBox="1">
            <a:spLocks noChangeArrowheads="1"/>
          </p:cNvSpPr>
          <p:nvPr/>
        </p:nvSpPr>
        <p:spPr bwMode="auto">
          <a:xfrm>
            <a:off x="1116013" y="260350"/>
            <a:ext cx="7777162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182563" algn="just"/>
            <a:r>
              <a:rPr lang="ru-RU" sz="2400">
                <a:latin typeface="Calibri" pitchFamily="34" charset="0"/>
              </a:rPr>
              <a:t>Компьютеры могут обрабатывать разные виды информации: числа, текст, изображения, звуки. </a:t>
            </a:r>
          </a:p>
          <a:p>
            <a:pPr indent="182563" algn="just"/>
            <a:r>
              <a:rPr lang="ru-RU" sz="2400">
                <a:latin typeface="Calibri" pitchFamily="34" charset="0"/>
              </a:rPr>
              <a:t>Информация любого вида представляется в компьютере в виде двоичного кода. </a:t>
            </a:r>
          </a:p>
        </p:txBody>
      </p:sp>
      <p:graphicFrame>
        <p:nvGraphicFramePr>
          <p:cNvPr id="24624" name="Group 48"/>
          <p:cNvGraphicFramePr>
            <a:graphicFrameLocks noGrp="1"/>
          </p:cNvGraphicFramePr>
          <p:nvPr/>
        </p:nvGraphicFramePr>
        <p:xfrm>
          <a:off x="1187450" y="2276475"/>
          <a:ext cx="7777163" cy="4544822"/>
        </p:xfrm>
        <a:graphic>
          <a:graphicData uri="http://schemas.openxmlformats.org/drawingml/2006/table">
            <a:tbl>
              <a:tblPr/>
              <a:tblGrid>
                <a:gridCol w="20986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861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923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733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Информация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DCE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Принцип кодирования</a:t>
                      </a:r>
                    </a:p>
                  </a:txBody>
                  <a:tcPr horzOverflow="overflow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DCE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Двоичный код</a:t>
                      </a:r>
                    </a:p>
                  </a:txBody>
                  <a:tcPr horzOverflow="overflow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DCE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033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Натуральные числа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54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D4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Остатки от деления на 2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 : 2 = 2 ост. 1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 : 2 = 1 ост. 0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 : 2 = 0 ост. 1</a:t>
                      </a:r>
                    </a:p>
                  </a:txBody>
                  <a:tcPr horzOverflow="overflow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D4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101</a:t>
                      </a:r>
                    </a:p>
                  </a:txBody>
                  <a:tcPr horzOverflow="overflow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D4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573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Слова 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4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bit</a:t>
                      </a:r>
                      <a:endParaRPr kumimoji="0" lang="ru-RU" sz="4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D4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Кодировочная таблица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   11100001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b   11100010  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…   …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i   11101001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…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    11110100</a:t>
                      </a:r>
                      <a:endParaRPr kumimoji="0" lang="ru-RU" sz="14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D4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11100001 </a:t>
                      </a:r>
                      <a:r>
                        <a:rPr kumimoji="0" lang="ru-RU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11101001 </a:t>
                      </a:r>
                      <a:r>
                        <a:rPr kumimoji="0" lang="ru-RU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11110100</a:t>
                      </a:r>
                      <a:endParaRPr kumimoji="0" lang="ru-RU" sz="12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D4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732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Чёрно-белое изображение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D4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Разбиение изображения на отдельные точки</a:t>
                      </a:r>
                    </a:p>
                  </a:txBody>
                  <a:tcPr horzOverflow="overflow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D4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00000000 1111111 00000000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00000001 1111111 10000000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00000011 1111111 11000000</a:t>
                      </a:r>
                    </a:p>
                  </a:txBody>
                  <a:tcPr horzOverflow="overflow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D4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4608" name="Line 32"/>
          <p:cNvSpPr>
            <a:spLocks noChangeShapeType="1"/>
          </p:cNvSpPr>
          <p:nvPr/>
        </p:nvSpPr>
        <p:spPr bwMode="auto">
          <a:xfrm>
            <a:off x="6227763" y="5805488"/>
            <a:ext cx="2159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4610" name="Line 34"/>
          <p:cNvSpPr>
            <a:spLocks noChangeShapeType="1"/>
          </p:cNvSpPr>
          <p:nvPr/>
        </p:nvSpPr>
        <p:spPr bwMode="auto">
          <a:xfrm>
            <a:off x="6227763" y="6092825"/>
            <a:ext cx="2159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4611" name="Line 35"/>
          <p:cNvSpPr>
            <a:spLocks noChangeShapeType="1"/>
          </p:cNvSpPr>
          <p:nvPr/>
        </p:nvSpPr>
        <p:spPr bwMode="auto">
          <a:xfrm>
            <a:off x="6227763" y="5949950"/>
            <a:ext cx="2159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4612" name="Line 36"/>
          <p:cNvSpPr>
            <a:spLocks noChangeShapeType="1"/>
          </p:cNvSpPr>
          <p:nvPr/>
        </p:nvSpPr>
        <p:spPr bwMode="auto">
          <a:xfrm>
            <a:off x="5148263" y="2997200"/>
            <a:ext cx="26638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4613" name="Line 37"/>
          <p:cNvSpPr>
            <a:spLocks noChangeShapeType="1"/>
          </p:cNvSpPr>
          <p:nvPr/>
        </p:nvSpPr>
        <p:spPr bwMode="auto">
          <a:xfrm>
            <a:off x="7812088" y="2997200"/>
            <a:ext cx="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4614" name="Line 38"/>
          <p:cNvSpPr>
            <a:spLocks noChangeShapeType="1"/>
          </p:cNvSpPr>
          <p:nvPr/>
        </p:nvSpPr>
        <p:spPr bwMode="auto">
          <a:xfrm>
            <a:off x="5148263" y="3213100"/>
            <a:ext cx="25193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4615" name="Line 39"/>
          <p:cNvSpPr>
            <a:spLocks noChangeShapeType="1"/>
          </p:cNvSpPr>
          <p:nvPr/>
        </p:nvSpPr>
        <p:spPr bwMode="auto">
          <a:xfrm>
            <a:off x="7667625" y="3213100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4616" name="Line 40"/>
          <p:cNvSpPr>
            <a:spLocks noChangeShapeType="1"/>
          </p:cNvSpPr>
          <p:nvPr/>
        </p:nvSpPr>
        <p:spPr bwMode="auto">
          <a:xfrm>
            <a:off x="5148263" y="3500438"/>
            <a:ext cx="23749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4617" name="Line 41"/>
          <p:cNvSpPr>
            <a:spLocks noChangeShapeType="1"/>
          </p:cNvSpPr>
          <p:nvPr/>
        </p:nvSpPr>
        <p:spPr bwMode="auto">
          <a:xfrm>
            <a:off x="5076825" y="4941888"/>
            <a:ext cx="32400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4618" name="Line 42"/>
          <p:cNvSpPr>
            <a:spLocks noChangeShapeType="1"/>
          </p:cNvSpPr>
          <p:nvPr/>
        </p:nvSpPr>
        <p:spPr bwMode="auto">
          <a:xfrm>
            <a:off x="5076825" y="4581525"/>
            <a:ext cx="25193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4619" name="Line 43"/>
          <p:cNvSpPr>
            <a:spLocks noChangeShapeType="1"/>
          </p:cNvSpPr>
          <p:nvPr/>
        </p:nvSpPr>
        <p:spPr bwMode="auto">
          <a:xfrm>
            <a:off x="5076825" y="4214813"/>
            <a:ext cx="17287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4620" name="Line 44"/>
          <p:cNvSpPr>
            <a:spLocks noChangeShapeType="1"/>
          </p:cNvSpPr>
          <p:nvPr/>
        </p:nvSpPr>
        <p:spPr bwMode="auto">
          <a:xfrm flipH="1" flipV="1">
            <a:off x="6804025" y="4071938"/>
            <a:ext cx="1588" cy="142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4621" name="Line 45"/>
          <p:cNvSpPr>
            <a:spLocks noChangeShapeType="1"/>
          </p:cNvSpPr>
          <p:nvPr/>
        </p:nvSpPr>
        <p:spPr bwMode="auto">
          <a:xfrm flipV="1">
            <a:off x="8316913" y="3933825"/>
            <a:ext cx="0" cy="1009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4622" name="Line 46"/>
          <p:cNvSpPr>
            <a:spLocks noChangeShapeType="1"/>
          </p:cNvSpPr>
          <p:nvPr/>
        </p:nvSpPr>
        <p:spPr bwMode="auto">
          <a:xfrm flipV="1">
            <a:off x="7596188" y="3933825"/>
            <a:ext cx="0" cy="650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pic>
        <p:nvPicPr>
          <p:cNvPr id="18470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500" y="5643563"/>
            <a:ext cx="1203325" cy="111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7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71850" y="5659438"/>
            <a:ext cx="2857500" cy="966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4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24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24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24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0"/>
                                        <p:tgtEl>
                                          <p:spTgt spid="24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24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24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1000"/>
                                        <p:tgtEl>
                                          <p:spTgt spid="24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24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1000"/>
                                        <p:tgtEl>
                                          <p:spTgt spid="24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24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1000"/>
                            </p:stCondLst>
                            <p:childTnLst>
                              <p:par>
                                <p:cTn id="4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1000"/>
                                        <p:tgtEl>
                                          <p:spTgt spid="24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2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24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40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2000"/>
                                        <p:tgtEl>
                                          <p:spTgt spid="24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60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2000"/>
                                        <p:tgtEl>
                                          <p:spTgt spid="24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608" grpId="0" animBg="1"/>
      <p:bldP spid="24610" grpId="0" animBg="1"/>
      <p:bldP spid="24611" grpId="0" animBg="1"/>
      <p:bldP spid="24612" grpId="0" animBg="1"/>
      <p:bldP spid="24613" grpId="0" animBg="1"/>
      <p:bldP spid="24614" grpId="0" animBg="1"/>
      <p:bldP spid="24615" grpId="0" animBg="1"/>
      <p:bldP spid="24616" grpId="0" animBg="1"/>
      <p:bldP spid="24617" grpId="0" animBg="1"/>
      <p:bldP spid="24618" grpId="0" animBg="1"/>
      <p:bldP spid="24619" grpId="0" animBg="1"/>
      <p:bldP spid="24620" grpId="0" animBg="1"/>
      <p:bldP spid="24621" grpId="0" animBg="1"/>
      <p:bldP spid="2462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4"/>
          <p:cNvSpPr txBox="1">
            <a:spLocks noChangeArrowheads="1"/>
          </p:cNvSpPr>
          <p:nvPr/>
        </p:nvSpPr>
        <p:spPr bwMode="auto">
          <a:xfrm>
            <a:off x="1071563" y="2286000"/>
            <a:ext cx="7848600" cy="30464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261938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Обработку данных компьютер проводит в соответствии с </a:t>
            </a:r>
            <a:r>
              <a:rPr lang="ru-RU" sz="2400" b="1" i="1" dirty="0">
                <a:latin typeface="+mn-lt"/>
              </a:rPr>
              <a:t>программой</a:t>
            </a:r>
            <a:r>
              <a:rPr lang="ru-RU" sz="2400" dirty="0">
                <a:latin typeface="+mn-lt"/>
              </a:rPr>
              <a:t> – последовательностью команд, которые необходимо выполнить над данными для решения поставленной задачи. </a:t>
            </a:r>
          </a:p>
          <a:p>
            <a:pPr indent="261938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>
                <a:latin typeface="+mn-lt"/>
              </a:rPr>
              <a:t>Программно управляемым</a:t>
            </a:r>
            <a:r>
              <a:rPr lang="ru-RU" sz="2400" dirty="0">
                <a:latin typeface="+mn-lt"/>
              </a:rPr>
              <a:t> устройством компьютер называется потому, что его работа осуществляется под управлением установленных на нём программ. </a:t>
            </a:r>
            <a:endParaRPr lang="ru-RU" sz="2400" b="1" i="1" dirty="0">
              <a:latin typeface="+mn-lt"/>
            </a:endParaRPr>
          </a:p>
        </p:txBody>
      </p:sp>
      <p:sp>
        <p:nvSpPr>
          <p:cNvPr id="12291" name="Заголовок 2"/>
          <p:cNvSpPr>
            <a:spLocks noGrp="1"/>
          </p:cNvSpPr>
          <p:nvPr>
            <p:ph type="title"/>
          </p:nvPr>
        </p:nvSpPr>
        <p:spPr>
          <a:xfrm>
            <a:off x="1071563" y="428625"/>
            <a:ext cx="7643812" cy="633413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000">
                <a:latin typeface="Arial" charset="0"/>
                <a:cs typeface="Arial" charset="0"/>
              </a:rPr>
              <a:t>Программный принцип работы компьютера</a:t>
            </a:r>
          </a:p>
        </p:txBody>
      </p:sp>
    </p:spTree>
  </p:cSld>
  <p:clrMapOvr>
    <a:masterClrMapping/>
  </p:clrMapOvr>
  <p:transition spd="med">
    <p:wedg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5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8161" y="1493441"/>
            <a:ext cx="1645887" cy="1258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5" name="Заголовок 2"/>
          <p:cNvSpPr>
            <a:spLocks noGrp="1"/>
          </p:cNvSpPr>
          <p:nvPr>
            <p:ph type="title"/>
          </p:nvPr>
        </p:nvSpPr>
        <p:spPr>
          <a:xfrm>
            <a:off x="1071563" y="500063"/>
            <a:ext cx="7643812" cy="633412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000">
                <a:latin typeface="Arial" charset="0"/>
                <a:cs typeface="Arial" charset="0"/>
              </a:rPr>
              <a:t>Разнообразие современных компьютеров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475656" y="5907085"/>
            <a:ext cx="7056784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26193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Любой компьютер состоит из процессора, памяти, устройств ввода и вывода информации. </a:t>
            </a:r>
          </a:p>
        </p:txBody>
      </p:sp>
      <p:pic>
        <p:nvPicPr>
          <p:cNvPr id="27654" name="Picture 6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571" b="15862"/>
          <a:stretch>
            <a:fillRect/>
          </a:stretch>
        </p:blipFill>
        <p:spPr bwMode="auto">
          <a:xfrm>
            <a:off x="1475656" y="1477215"/>
            <a:ext cx="1806952" cy="1275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1C1180D-B6E4-47B7-A416-35EE5EDCC43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5514" y="3096067"/>
            <a:ext cx="4752528" cy="265486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0226E2C-1561-4138-93B3-8D72B005FFA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709" y="3096067"/>
            <a:ext cx="1995861" cy="265689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E763292-4367-464D-8DFC-62EEDFA0045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588653"/>
            <a:ext cx="1569424" cy="102797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F108DAB-01A5-4426-8260-76752F0CF54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4207" y="1588653"/>
            <a:ext cx="1503836" cy="1027973"/>
          </a:xfrm>
          <a:prstGeom prst="rect">
            <a:avLst/>
          </a:prstGeom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7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27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82" name="Picture 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88125" y="3286125"/>
            <a:ext cx="1944688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0" name="Заголовок 2"/>
          <p:cNvSpPr>
            <a:spLocks/>
          </p:cNvSpPr>
          <p:nvPr/>
        </p:nvSpPr>
        <p:spPr bwMode="auto">
          <a:xfrm>
            <a:off x="1042988" y="188913"/>
            <a:ext cx="7643812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ru-RU" sz="4000" b="1">
                <a:solidFill>
                  <a:schemeClr val="tx2"/>
                </a:solidFill>
                <a:latin typeface="Calibri" pitchFamily="34" charset="0"/>
              </a:rPr>
              <a:t>Устройства компьютера </a:t>
            </a:r>
            <a:br>
              <a:rPr lang="ru-RU" sz="4000" b="1">
                <a:solidFill>
                  <a:schemeClr val="tx2"/>
                </a:solidFill>
                <a:latin typeface="Calibri" pitchFamily="34" charset="0"/>
              </a:rPr>
            </a:br>
            <a:r>
              <a:rPr lang="ru-RU" sz="4000" b="1">
                <a:solidFill>
                  <a:schemeClr val="tx2"/>
                </a:solidFill>
                <a:latin typeface="Calibri" pitchFamily="34" charset="0"/>
              </a:rPr>
              <a:t>и их функции</a:t>
            </a:r>
          </a:p>
        </p:txBody>
      </p:sp>
      <p:sp>
        <p:nvSpPr>
          <p:cNvPr id="2" name="Text Box 8"/>
          <p:cNvSpPr txBox="1">
            <a:spLocks noChangeArrowheads="1"/>
          </p:cNvSpPr>
          <p:nvPr/>
        </p:nvSpPr>
        <p:spPr bwMode="auto">
          <a:xfrm>
            <a:off x="1071563" y="2357438"/>
            <a:ext cx="7777162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174625"/>
            <a:r>
              <a:rPr lang="ru-RU" sz="2400">
                <a:latin typeface="Calibri" pitchFamily="34" charset="0"/>
              </a:rPr>
              <a:t>Функции, выполняемые устройствами компьютера, подобны функциям мыслящего человека.</a:t>
            </a:r>
          </a:p>
        </p:txBody>
      </p:sp>
      <p:pic>
        <p:nvPicPr>
          <p:cNvPr id="28681" name="Picture 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87450" y="3357563"/>
            <a:ext cx="2016125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83" name="Text Box 11"/>
          <p:cNvSpPr txBox="1">
            <a:spLocks noChangeArrowheads="1"/>
          </p:cNvSpPr>
          <p:nvPr/>
        </p:nvSpPr>
        <p:spPr bwMode="auto">
          <a:xfrm>
            <a:off x="3492500" y="4005263"/>
            <a:ext cx="20875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>
                <a:latin typeface="Calibri" pitchFamily="34" charset="0"/>
              </a:rPr>
              <a:t>Функции: </a:t>
            </a:r>
          </a:p>
        </p:txBody>
      </p:sp>
      <p:sp>
        <p:nvSpPr>
          <p:cNvPr id="28684" name="Text Box 12"/>
          <p:cNvSpPr txBox="1">
            <a:spLocks noChangeArrowheads="1"/>
          </p:cNvSpPr>
          <p:nvPr/>
        </p:nvSpPr>
        <p:spPr bwMode="auto">
          <a:xfrm>
            <a:off x="1116013" y="4941888"/>
            <a:ext cx="2016125" cy="160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latin typeface="Calibri" pitchFamily="34" charset="0"/>
              </a:rPr>
              <a:t>Память</a:t>
            </a:r>
          </a:p>
          <a:p>
            <a:pPr>
              <a:spcBef>
                <a:spcPct val="50000"/>
              </a:spcBef>
            </a:pPr>
            <a:r>
              <a:rPr lang="ru-RU">
                <a:latin typeface="Calibri" pitchFamily="34" charset="0"/>
              </a:rPr>
              <a:t>Мышление</a:t>
            </a:r>
          </a:p>
          <a:p>
            <a:pPr>
              <a:spcBef>
                <a:spcPct val="50000"/>
              </a:spcBef>
            </a:pPr>
            <a:r>
              <a:rPr lang="ru-RU">
                <a:latin typeface="Calibri" pitchFamily="34" charset="0"/>
              </a:rPr>
              <a:t>Органы чувств</a:t>
            </a:r>
          </a:p>
          <a:p>
            <a:pPr>
              <a:spcBef>
                <a:spcPct val="50000"/>
              </a:spcBef>
            </a:pPr>
            <a:r>
              <a:rPr lang="ru-RU">
                <a:latin typeface="Calibri" pitchFamily="34" charset="0"/>
              </a:rPr>
              <a:t>Голос, жесты</a:t>
            </a:r>
          </a:p>
        </p:txBody>
      </p:sp>
      <p:sp>
        <p:nvSpPr>
          <p:cNvPr id="28685" name="Text Box 13"/>
          <p:cNvSpPr txBox="1">
            <a:spLocks noChangeArrowheads="1"/>
          </p:cNvSpPr>
          <p:nvPr/>
        </p:nvSpPr>
        <p:spPr bwMode="auto">
          <a:xfrm>
            <a:off x="6659563" y="4797425"/>
            <a:ext cx="2303462" cy="1604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latin typeface="Calibri" pitchFamily="34" charset="0"/>
              </a:rPr>
              <a:t>Устройства памяти</a:t>
            </a:r>
          </a:p>
          <a:p>
            <a:pPr>
              <a:spcBef>
                <a:spcPct val="50000"/>
              </a:spcBef>
            </a:pPr>
            <a:r>
              <a:rPr lang="ru-RU">
                <a:latin typeface="Calibri" pitchFamily="34" charset="0"/>
              </a:rPr>
              <a:t>Процессор </a:t>
            </a:r>
          </a:p>
          <a:p>
            <a:pPr>
              <a:spcBef>
                <a:spcPct val="50000"/>
              </a:spcBef>
            </a:pPr>
            <a:r>
              <a:rPr lang="ru-RU">
                <a:latin typeface="Calibri" pitchFamily="34" charset="0"/>
              </a:rPr>
              <a:t>Устройства ввода</a:t>
            </a:r>
          </a:p>
          <a:p>
            <a:pPr>
              <a:spcBef>
                <a:spcPct val="50000"/>
              </a:spcBef>
            </a:pPr>
            <a:r>
              <a:rPr lang="ru-RU">
                <a:latin typeface="Calibri" pitchFamily="34" charset="0"/>
              </a:rPr>
              <a:t>Устройства вывода</a:t>
            </a:r>
          </a:p>
        </p:txBody>
      </p:sp>
      <p:sp>
        <p:nvSpPr>
          <p:cNvPr id="28686" name="Line 14"/>
          <p:cNvSpPr>
            <a:spLocks noChangeShapeType="1"/>
          </p:cNvSpPr>
          <p:nvPr/>
        </p:nvSpPr>
        <p:spPr bwMode="auto">
          <a:xfrm>
            <a:off x="3203575" y="5518150"/>
            <a:ext cx="3313113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8687" name="Line 15"/>
          <p:cNvSpPr>
            <a:spLocks noChangeShapeType="1"/>
          </p:cNvSpPr>
          <p:nvPr/>
        </p:nvSpPr>
        <p:spPr bwMode="auto">
          <a:xfrm>
            <a:off x="3203575" y="5949950"/>
            <a:ext cx="3313113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8688" name="Line 16"/>
          <p:cNvSpPr>
            <a:spLocks noChangeShapeType="1"/>
          </p:cNvSpPr>
          <p:nvPr/>
        </p:nvSpPr>
        <p:spPr bwMode="auto">
          <a:xfrm>
            <a:off x="3203575" y="6310313"/>
            <a:ext cx="3313113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8689" name="Text Box 17"/>
          <p:cNvSpPr txBox="1">
            <a:spLocks noChangeArrowheads="1"/>
          </p:cNvSpPr>
          <p:nvPr/>
        </p:nvSpPr>
        <p:spPr bwMode="auto">
          <a:xfrm>
            <a:off x="3563938" y="4725988"/>
            <a:ext cx="26638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latin typeface="Calibri" pitchFamily="34" charset="0"/>
              </a:rPr>
              <a:t>хранение информации</a:t>
            </a:r>
          </a:p>
        </p:txBody>
      </p:sp>
      <p:sp>
        <p:nvSpPr>
          <p:cNvPr id="28690" name="Text Box 18"/>
          <p:cNvSpPr txBox="1">
            <a:spLocks noChangeArrowheads="1"/>
          </p:cNvSpPr>
          <p:nvPr/>
        </p:nvSpPr>
        <p:spPr bwMode="auto">
          <a:xfrm>
            <a:off x="3492500" y="5086350"/>
            <a:ext cx="29511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latin typeface="Calibri" pitchFamily="34" charset="0"/>
              </a:rPr>
              <a:t>обработка информации</a:t>
            </a:r>
          </a:p>
        </p:txBody>
      </p:sp>
      <p:sp>
        <p:nvSpPr>
          <p:cNvPr id="28691" name="Text Box 19"/>
          <p:cNvSpPr txBox="1">
            <a:spLocks noChangeArrowheads="1"/>
          </p:cNvSpPr>
          <p:nvPr/>
        </p:nvSpPr>
        <p:spPr bwMode="auto">
          <a:xfrm>
            <a:off x="3492500" y="5518150"/>
            <a:ext cx="26638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latin typeface="Calibri" pitchFamily="34" charset="0"/>
              </a:rPr>
              <a:t>приём информации</a:t>
            </a:r>
          </a:p>
        </p:txBody>
      </p:sp>
      <p:sp>
        <p:nvSpPr>
          <p:cNvPr id="28692" name="Text Box 20"/>
          <p:cNvSpPr txBox="1">
            <a:spLocks noChangeArrowheads="1"/>
          </p:cNvSpPr>
          <p:nvPr/>
        </p:nvSpPr>
        <p:spPr bwMode="auto">
          <a:xfrm>
            <a:off x="3492500" y="5878513"/>
            <a:ext cx="26638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latin typeface="Calibri" pitchFamily="34" charset="0"/>
              </a:rPr>
              <a:t>передача информации</a:t>
            </a:r>
          </a:p>
        </p:txBody>
      </p:sp>
      <p:sp>
        <p:nvSpPr>
          <p:cNvPr id="28693" name="Line 21"/>
          <p:cNvSpPr>
            <a:spLocks noChangeShapeType="1"/>
          </p:cNvSpPr>
          <p:nvPr/>
        </p:nvSpPr>
        <p:spPr bwMode="auto">
          <a:xfrm>
            <a:off x="3203575" y="5084763"/>
            <a:ext cx="3313113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28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28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28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28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28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28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28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28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28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28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10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28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2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28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30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00"/>
                                        <p:tgtEl>
                                          <p:spTgt spid="28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8683" grpId="0"/>
      <p:bldP spid="28684" grpId="0"/>
      <p:bldP spid="28685" grpId="0"/>
      <p:bldP spid="28686" grpId="0" animBg="1"/>
      <p:bldP spid="28687" grpId="0" animBg="1"/>
      <p:bldP spid="28688" grpId="0" animBg="1"/>
      <p:bldP spid="28689" grpId="0"/>
      <p:bldP spid="28690" grpId="0"/>
      <p:bldP spid="28691" grpId="0"/>
      <p:bldP spid="28692" grpId="0"/>
      <p:bldP spid="2869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6"/>
          <p:cNvSpPr>
            <a:spLocks noChangeArrowheads="1"/>
          </p:cNvSpPr>
          <p:nvPr/>
        </p:nvSpPr>
        <p:spPr bwMode="auto">
          <a:xfrm>
            <a:off x="1187450" y="981075"/>
            <a:ext cx="2663825" cy="431800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Устройства ввода</a:t>
            </a:r>
          </a:p>
        </p:txBody>
      </p:sp>
      <p:sp>
        <p:nvSpPr>
          <p:cNvPr id="2" name="Rectangle 6"/>
          <p:cNvSpPr>
            <a:spLocks noChangeArrowheads="1"/>
          </p:cNvSpPr>
          <p:nvPr/>
        </p:nvSpPr>
        <p:spPr bwMode="auto">
          <a:xfrm>
            <a:off x="1187450" y="1701800"/>
            <a:ext cx="2663825" cy="431800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Устройства вывода</a:t>
            </a:r>
          </a:p>
        </p:txBody>
      </p:sp>
      <p:sp>
        <p:nvSpPr>
          <p:cNvPr id="28" name="Line 28"/>
          <p:cNvSpPr>
            <a:spLocks noChangeShapeType="1"/>
          </p:cNvSpPr>
          <p:nvPr/>
        </p:nvSpPr>
        <p:spPr bwMode="auto">
          <a:xfrm flipH="1" flipV="1">
            <a:off x="3851275" y="1196975"/>
            <a:ext cx="720725" cy="0"/>
          </a:xfrm>
          <a:prstGeom prst="line">
            <a:avLst/>
          </a:prstGeom>
          <a:noFill/>
          <a:ln w="38100" algn="ctr">
            <a:solidFill>
              <a:schemeClr val="accent1"/>
            </a:solidFill>
            <a:round/>
            <a:headEnd type="triangle" w="med" len="med"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4572000" y="981075"/>
            <a:ext cx="1800225" cy="1152525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Внутренняя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память</a:t>
            </a: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7091363" y="981075"/>
            <a:ext cx="1800225" cy="1152525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Внешняя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память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4498975" y="2781300"/>
            <a:ext cx="1944688" cy="431800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Процессор</a:t>
            </a:r>
          </a:p>
        </p:txBody>
      </p:sp>
      <p:sp>
        <p:nvSpPr>
          <p:cNvPr id="6" name="Line 28"/>
          <p:cNvSpPr>
            <a:spLocks noChangeShapeType="1"/>
          </p:cNvSpPr>
          <p:nvPr/>
        </p:nvSpPr>
        <p:spPr bwMode="auto">
          <a:xfrm flipH="1" flipV="1">
            <a:off x="3851275" y="1846263"/>
            <a:ext cx="720725" cy="0"/>
          </a:xfrm>
          <a:prstGeom prst="line">
            <a:avLst/>
          </a:prstGeom>
          <a:noFill/>
          <a:ln w="38100" algn="ctr">
            <a:solidFill>
              <a:schemeClr val="accent1"/>
            </a:solidFill>
            <a:round/>
            <a:headEnd/>
            <a:tailEnd type="triangle" w="med" len="med"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7" name="Line 28"/>
          <p:cNvSpPr>
            <a:spLocks noChangeShapeType="1"/>
          </p:cNvSpPr>
          <p:nvPr/>
        </p:nvSpPr>
        <p:spPr bwMode="auto">
          <a:xfrm flipH="1" flipV="1">
            <a:off x="6370638" y="1196975"/>
            <a:ext cx="720725" cy="0"/>
          </a:xfrm>
          <a:prstGeom prst="line">
            <a:avLst/>
          </a:prstGeom>
          <a:noFill/>
          <a:ln w="38100" algn="ctr">
            <a:solidFill>
              <a:schemeClr val="accent1"/>
            </a:solidFill>
            <a:round/>
            <a:headEnd type="triangle" w="med" len="med"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8" name="Line 28"/>
          <p:cNvSpPr>
            <a:spLocks noChangeShapeType="1"/>
          </p:cNvSpPr>
          <p:nvPr/>
        </p:nvSpPr>
        <p:spPr bwMode="auto">
          <a:xfrm flipH="1" flipV="1">
            <a:off x="6372225" y="1846263"/>
            <a:ext cx="720725" cy="0"/>
          </a:xfrm>
          <a:prstGeom prst="line">
            <a:avLst/>
          </a:prstGeom>
          <a:noFill/>
          <a:ln w="38100" algn="ctr">
            <a:solidFill>
              <a:schemeClr val="accent1"/>
            </a:solidFill>
            <a:round/>
            <a:headEnd/>
            <a:tailEnd type="triangle" w="med" len="med"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9" name="Line 28"/>
          <p:cNvSpPr>
            <a:spLocks noChangeShapeType="1"/>
          </p:cNvSpPr>
          <p:nvPr/>
        </p:nvSpPr>
        <p:spPr bwMode="auto">
          <a:xfrm flipV="1">
            <a:off x="5291138" y="2205038"/>
            <a:ext cx="0" cy="576262"/>
          </a:xfrm>
          <a:prstGeom prst="line">
            <a:avLst/>
          </a:prstGeom>
          <a:noFill/>
          <a:ln w="38100" algn="ctr">
            <a:solidFill>
              <a:schemeClr val="accent1"/>
            </a:solidFill>
            <a:round/>
            <a:headEnd type="triangle" w="med" len="med"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0" name="Line 28"/>
          <p:cNvSpPr>
            <a:spLocks noChangeShapeType="1"/>
          </p:cNvSpPr>
          <p:nvPr/>
        </p:nvSpPr>
        <p:spPr bwMode="auto">
          <a:xfrm flipH="1">
            <a:off x="5722938" y="2205038"/>
            <a:ext cx="0" cy="576262"/>
          </a:xfrm>
          <a:prstGeom prst="line">
            <a:avLst/>
          </a:prstGeom>
          <a:noFill/>
          <a:ln w="38100" algn="ctr">
            <a:solidFill>
              <a:schemeClr val="accent1"/>
            </a:solidFill>
            <a:round/>
            <a:headEnd type="triangle" w="med" len="med"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pic>
        <p:nvPicPr>
          <p:cNvPr id="30739" name="Picture 1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03350" y="3932238"/>
            <a:ext cx="2259013" cy="1992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0" name="Text Box 20"/>
          <p:cNvSpPr txBox="1">
            <a:spLocks noChangeArrowheads="1"/>
          </p:cNvSpPr>
          <p:nvPr/>
        </p:nvSpPr>
        <p:spPr bwMode="auto">
          <a:xfrm>
            <a:off x="1403350" y="3429000"/>
            <a:ext cx="7416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174625">
              <a:spcBef>
                <a:spcPct val="50000"/>
              </a:spcBef>
            </a:pPr>
            <a:r>
              <a:rPr lang="ru-RU" sz="2800">
                <a:latin typeface="Calibri" pitchFamily="34" charset="0"/>
              </a:rPr>
              <a:t>Процессор</a:t>
            </a:r>
            <a:r>
              <a:rPr lang="en-US" sz="2800">
                <a:latin typeface="Calibri" pitchFamily="34" charset="0"/>
              </a:rPr>
              <a:t> </a:t>
            </a:r>
            <a:r>
              <a:rPr lang="ru-RU" sz="2800">
                <a:latin typeface="Calibri" pitchFamily="34" charset="0"/>
              </a:rPr>
              <a:t>компьютера</a:t>
            </a:r>
            <a:r>
              <a:rPr lang="ru-RU" sz="2400">
                <a:latin typeface="Calibri" pitchFamily="34" charset="0"/>
              </a:rPr>
              <a:t> </a:t>
            </a:r>
          </a:p>
        </p:txBody>
      </p:sp>
      <p:sp>
        <p:nvSpPr>
          <p:cNvPr id="30741" name="Text Box 21"/>
          <p:cNvSpPr txBox="1">
            <a:spLocks noChangeArrowheads="1"/>
          </p:cNvSpPr>
          <p:nvPr/>
        </p:nvSpPr>
        <p:spPr bwMode="auto">
          <a:xfrm>
            <a:off x="1403350" y="5732463"/>
            <a:ext cx="216058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latin typeface="Calibri" pitchFamily="34" charset="0"/>
              </a:rPr>
              <a:t>Процессор </a:t>
            </a:r>
            <a:r>
              <a:rPr lang="en-US">
                <a:latin typeface="Calibri" pitchFamily="34" charset="0"/>
              </a:rPr>
              <a:t>QAX</a:t>
            </a:r>
            <a:endParaRPr lang="ru-RU">
              <a:latin typeface="Calibri" pitchFamily="34" charset="0"/>
            </a:endParaRPr>
          </a:p>
        </p:txBody>
      </p:sp>
      <p:pic>
        <p:nvPicPr>
          <p:cNvPr id="30742" name="Picture 2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140200" y="3932238"/>
            <a:ext cx="2230438" cy="202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3" name="Text Box 23"/>
          <p:cNvSpPr txBox="1">
            <a:spLocks noChangeArrowheads="1"/>
          </p:cNvSpPr>
          <p:nvPr/>
        </p:nvSpPr>
        <p:spPr bwMode="auto">
          <a:xfrm>
            <a:off x="4140200" y="5805488"/>
            <a:ext cx="216058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latin typeface="Calibri" pitchFamily="34" charset="0"/>
              </a:rPr>
              <a:t>Процессор </a:t>
            </a:r>
            <a:r>
              <a:rPr lang="en-US">
                <a:latin typeface="Calibri" pitchFamily="34" charset="0"/>
              </a:rPr>
              <a:t>Intel</a:t>
            </a:r>
            <a:endParaRPr lang="ru-RU">
              <a:latin typeface="Calibri" pitchFamily="34" charset="0"/>
            </a:endParaRPr>
          </a:p>
        </p:txBody>
      </p:sp>
      <p:graphicFrame>
        <p:nvGraphicFramePr>
          <p:cNvPr id="30744" name="Object 24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6804025" y="4437063"/>
          <a:ext cx="1333500" cy="687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" name="Объект упаковщика для оболочки" showAsIcon="1" r:id="rId6" imgW="1332720" imgH="686880" progId="Package">
                  <p:embed/>
                </p:oleObj>
              </mc:Choice>
              <mc:Fallback>
                <p:oleObj name="Объект упаковщика для оболочки" showAsIcon="1" r:id="rId6" imgW="1332720" imgH="686880" progId="Package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04025" y="4437063"/>
                        <a:ext cx="1333500" cy="6873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745" name="Picture 25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258888" y="4003675"/>
            <a:ext cx="2297112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6" name="Text Box 26"/>
          <p:cNvSpPr txBox="1">
            <a:spLocks noChangeArrowheads="1"/>
          </p:cNvSpPr>
          <p:nvPr/>
        </p:nvSpPr>
        <p:spPr bwMode="auto">
          <a:xfrm>
            <a:off x="1187450" y="3500438"/>
            <a:ext cx="74168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174625">
              <a:spcBef>
                <a:spcPct val="50000"/>
              </a:spcBef>
            </a:pPr>
            <a:r>
              <a:rPr lang="ru-RU" sz="2800">
                <a:latin typeface="Calibri" pitchFamily="34" charset="0"/>
              </a:rPr>
              <a:t>Внутренняя память</a:t>
            </a:r>
            <a:r>
              <a:rPr lang="en-US" sz="2800">
                <a:latin typeface="Calibri" pitchFamily="34" charset="0"/>
              </a:rPr>
              <a:t> </a:t>
            </a:r>
            <a:r>
              <a:rPr lang="ru-RU" sz="2800">
                <a:latin typeface="Calibri" pitchFamily="34" charset="0"/>
              </a:rPr>
              <a:t>компьютера</a:t>
            </a:r>
            <a:r>
              <a:rPr lang="ru-RU" sz="2400">
                <a:latin typeface="Calibri" pitchFamily="34" charset="0"/>
              </a:rPr>
              <a:t> </a:t>
            </a:r>
          </a:p>
        </p:txBody>
      </p:sp>
      <p:sp>
        <p:nvSpPr>
          <p:cNvPr id="30747" name="Text Box 27"/>
          <p:cNvSpPr txBox="1">
            <a:spLocks noChangeArrowheads="1"/>
          </p:cNvSpPr>
          <p:nvPr/>
        </p:nvSpPr>
        <p:spPr bwMode="auto">
          <a:xfrm>
            <a:off x="1187450" y="5516563"/>
            <a:ext cx="25193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latin typeface="Calibri" pitchFamily="34" charset="0"/>
              </a:rPr>
              <a:t>Оперативная память</a:t>
            </a:r>
          </a:p>
        </p:txBody>
      </p:sp>
      <p:pic>
        <p:nvPicPr>
          <p:cNvPr id="30749" name="Picture 29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867400" y="3932238"/>
            <a:ext cx="2414588" cy="1722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0" name="Text Box 30"/>
          <p:cNvSpPr txBox="1">
            <a:spLocks noChangeArrowheads="1"/>
          </p:cNvSpPr>
          <p:nvPr/>
        </p:nvSpPr>
        <p:spPr bwMode="auto">
          <a:xfrm>
            <a:off x="6011863" y="5588000"/>
            <a:ext cx="25193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latin typeface="Calibri" pitchFamily="34" charset="0"/>
              </a:rPr>
              <a:t>Постоянная память</a:t>
            </a:r>
          </a:p>
        </p:txBody>
      </p:sp>
      <p:sp>
        <p:nvSpPr>
          <p:cNvPr id="3098" name="Заголовок 2"/>
          <p:cNvSpPr>
            <a:spLocks/>
          </p:cNvSpPr>
          <p:nvPr/>
        </p:nvSpPr>
        <p:spPr bwMode="auto">
          <a:xfrm>
            <a:off x="1071563" y="-142875"/>
            <a:ext cx="7643812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ru-RU" sz="3200" b="1">
                <a:solidFill>
                  <a:schemeClr val="tx2"/>
                </a:solidFill>
                <a:latin typeface="Calibri" pitchFamily="34" charset="0"/>
              </a:rPr>
              <a:t>Схема информационных потоков</a:t>
            </a: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30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15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30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25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00"/>
                                        <p:tgtEl>
                                          <p:spTgt spid="307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350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00"/>
                                        <p:tgtEl>
                                          <p:spTgt spid="307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45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30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500"/>
                            </p:stCondLst>
                            <p:childTnLst>
                              <p:par>
                                <p:cTn id="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1000"/>
                                        <p:tgtEl>
                                          <p:spTgt spid="30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1000"/>
                                        <p:tgtEl>
                                          <p:spTgt spid="30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1000"/>
                                        <p:tgtEl>
                                          <p:spTgt spid="30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0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1000"/>
                                        <p:tgtEl>
                                          <p:spTgt spid="30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3000"/>
                            </p:stCondLst>
                            <p:childTnLst>
                              <p:par>
                                <p:cTn id="9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1000"/>
                                        <p:tgtEl>
                                          <p:spTgt spid="30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4000"/>
                            </p:stCondLst>
                            <p:childTnLst>
                              <p:par>
                                <p:cTn id="10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1000"/>
                                        <p:tgtEl>
                                          <p:spTgt spid="30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" grpId="0" animBg="1"/>
      <p:bldP spid="3" grpId="0" animBg="1"/>
      <p:bldP spid="4" grpId="0" animBg="1"/>
      <p:bldP spid="5" grpId="0" animBg="1"/>
      <p:bldP spid="30740" grpId="0"/>
      <p:bldP spid="30740" grpId="1"/>
      <p:bldP spid="30741" grpId="0"/>
      <p:bldP spid="30741" grpId="1"/>
      <p:bldP spid="30743" grpId="0"/>
      <p:bldP spid="30743" grpId="1"/>
      <p:bldP spid="30746" grpId="0"/>
      <p:bldP spid="30747" grpId="0"/>
      <p:bldP spid="3075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Line 28"/>
          <p:cNvSpPr>
            <a:spLocks noChangeShapeType="1"/>
          </p:cNvSpPr>
          <p:nvPr/>
        </p:nvSpPr>
        <p:spPr bwMode="auto">
          <a:xfrm flipH="1" flipV="1">
            <a:off x="3708400" y="1341438"/>
            <a:ext cx="719138" cy="358775"/>
          </a:xfrm>
          <a:prstGeom prst="line">
            <a:avLst/>
          </a:prstGeom>
          <a:noFill/>
          <a:ln w="38100" algn="ctr">
            <a:solidFill>
              <a:schemeClr val="accent1"/>
            </a:solidFill>
            <a:round/>
            <a:headEnd type="triangle" w="med" len="med"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24" name="Rectangle 6"/>
          <p:cNvSpPr>
            <a:spLocks noChangeArrowheads="1"/>
          </p:cNvSpPr>
          <p:nvPr/>
        </p:nvSpPr>
        <p:spPr bwMode="auto">
          <a:xfrm>
            <a:off x="1116013" y="1196975"/>
            <a:ext cx="2663825" cy="431800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Магнитная память</a:t>
            </a:r>
          </a:p>
        </p:txBody>
      </p:sp>
      <p:sp>
        <p:nvSpPr>
          <p:cNvPr id="2" name="Rectangle 6"/>
          <p:cNvSpPr>
            <a:spLocks noChangeArrowheads="1"/>
          </p:cNvSpPr>
          <p:nvPr/>
        </p:nvSpPr>
        <p:spPr bwMode="auto">
          <a:xfrm>
            <a:off x="4427538" y="836613"/>
            <a:ext cx="2089150" cy="431800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Стримеры</a:t>
            </a:r>
          </a:p>
        </p:txBody>
      </p:sp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4427538" y="1484313"/>
            <a:ext cx="2089150" cy="431800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Дисководы</a:t>
            </a: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1258888" y="5229225"/>
            <a:ext cx="2736850" cy="431800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Электронная память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4140200" y="2133600"/>
            <a:ext cx="1295400" cy="431800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НГМД</a:t>
            </a: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5651500" y="2133600"/>
            <a:ext cx="1295400" cy="431800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НМЖД</a:t>
            </a:r>
          </a:p>
        </p:txBody>
      </p:sp>
      <p:sp>
        <p:nvSpPr>
          <p:cNvPr id="7" name="Line 28"/>
          <p:cNvSpPr>
            <a:spLocks noChangeShapeType="1"/>
          </p:cNvSpPr>
          <p:nvPr/>
        </p:nvSpPr>
        <p:spPr bwMode="auto">
          <a:xfrm flipV="1">
            <a:off x="3779838" y="1125538"/>
            <a:ext cx="647700" cy="215900"/>
          </a:xfrm>
          <a:prstGeom prst="line">
            <a:avLst/>
          </a:prstGeom>
          <a:noFill/>
          <a:ln w="38100" algn="ctr">
            <a:solidFill>
              <a:schemeClr val="accent1"/>
            </a:solidFill>
            <a:round/>
            <a:headEnd type="none" w="med" len="med"/>
            <a:tailEnd type="triangle" w="med" len="med"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8" name="Line 28"/>
          <p:cNvSpPr>
            <a:spLocks noChangeShapeType="1"/>
          </p:cNvSpPr>
          <p:nvPr/>
        </p:nvSpPr>
        <p:spPr bwMode="auto">
          <a:xfrm flipV="1">
            <a:off x="4859338" y="1916113"/>
            <a:ext cx="0" cy="217487"/>
          </a:xfrm>
          <a:prstGeom prst="line">
            <a:avLst/>
          </a:prstGeom>
          <a:noFill/>
          <a:ln w="38100" algn="ctr">
            <a:solidFill>
              <a:schemeClr val="accent1"/>
            </a:solidFill>
            <a:round/>
            <a:headEnd type="triangle" w="med" len="med"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9" name="Line 28"/>
          <p:cNvSpPr>
            <a:spLocks noChangeShapeType="1"/>
          </p:cNvSpPr>
          <p:nvPr/>
        </p:nvSpPr>
        <p:spPr bwMode="auto">
          <a:xfrm flipV="1">
            <a:off x="6084888" y="1916113"/>
            <a:ext cx="0" cy="217487"/>
          </a:xfrm>
          <a:prstGeom prst="line">
            <a:avLst/>
          </a:prstGeom>
          <a:noFill/>
          <a:ln w="38100" algn="ctr">
            <a:solidFill>
              <a:schemeClr val="accent1"/>
            </a:solidFill>
            <a:round/>
            <a:headEnd type="triangle" w="med" len="med"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1258888" y="4005263"/>
            <a:ext cx="2663825" cy="431800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Оптическая память</a:t>
            </a:r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4356100" y="4005263"/>
            <a:ext cx="1295400" cy="431800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CD</a:t>
            </a:r>
            <a:endParaRPr lang="ru-RU" sz="2000" b="1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5867400" y="4005263"/>
            <a:ext cx="1295400" cy="431800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DVD</a:t>
            </a:r>
            <a:endParaRPr lang="ru-RU" sz="2000" b="1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3" name="Line 28"/>
          <p:cNvSpPr>
            <a:spLocks noChangeShapeType="1"/>
          </p:cNvSpPr>
          <p:nvPr/>
        </p:nvSpPr>
        <p:spPr bwMode="auto">
          <a:xfrm flipH="1" flipV="1">
            <a:off x="3995738" y="5373688"/>
            <a:ext cx="431800" cy="0"/>
          </a:xfrm>
          <a:prstGeom prst="line">
            <a:avLst/>
          </a:prstGeom>
          <a:noFill/>
          <a:ln w="38100" algn="ctr">
            <a:solidFill>
              <a:schemeClr val="accent1"/>
            </a:solidFill>
            <a:round/>
            <a:headEnd type="triangle" w="med" len="med"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4" name="Line 28"/>
          <p:cNvSpPr>
            <a:spLocks noChangeShapeType="1"/>
          </p:cNvSpPr>
          <p:nvPr/>
        </p:nvSpPr>
        <p:spPr bwMode="auto">
          <a:xfrm flipH="1" flipV="1">
            <a:off x="3348038" y="3716338"/>
            <a:ext cx="2881312" cy="0"/>
          </a:xfrm>
          <a:prstGeom prst="line">
            <a:avLst/>
          </a:prstGeom>
          <a:noFill/>
          <a:ln w="38100" algn="ctr">
            <a:solidFill>
              <a:schemeClr val="accent1"/>
            </a:solidFill>
            <a:round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5" name="Line 28"/>
          <p:cNvSpPr>
            <a:spLocks noChangeShapeType="1"/>
          </p:cNvSpPr>
          <p:nvPr/>
        </p:nvSpPr>
        <p:spPr bwMode="auto">
          <a:xfrm flipH="1" flipV="1">
            <a:off x="3348038" y="3716338"/>
            <a:ext cx="0" cy="287337"/>
          </a:xfrm>
          <a:prstGeom prst="line">
            <a:avLst/>
          </a:prstGeom>
          <a:noFill/>
          <a:ln w="38100" algn="ctr">
            <a:solidFill>
              <a:schemeClr val="accent1"/>
            </a:solidFill>
            <a:round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6" name="Line 28"/>
          <p:cNvSpPr>
            <a:spLocks noChangeShapeType="1"/>
          </p:cNvSpPr>
          <p:nvPr/>
        </p:nvSpPr>
        <p:spPr bwMode="auto">
          <a:xfrm flipH="1" flipV="1">
            <a:off x="4932363" y="3716338"/>
            <a:ext cx="0" cy="287337"/>
          </a:xfrm>
          <a:prstGeom prst="line">
            <a:avLst/>
          </a:prstGeom>
          <a:noFill/>
          <a:ln w="38100" algn="ctr">
            <a:solidFill>
              <a:schemeClr val="accent1"/>
            </a:solidFill>
            <a:round/>
            <a:headEnd type="triangle" w="med" len="med"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7" name="Line 28"/>
          <p:cNvSpPr>
            <a:spLocks noChangeShapeType="1"/>
          </p:cNvSpPr>
          <p:nvPr/>
        </p:nvSpPr>
        <p:spPr bwMode="auto">
          <a:xfrm flipH="1" flipV="1">
            <a:off x="6227763" y="3716338"/>
            <a:ext cx="0" cy="287337"/>
          </a:xfrm>
          <a:prstGeom prst="line">
            <a:avLst/>
          </a:prstGeom>
          <a:noFill/>
          <a:ln w="38100" algn="ctr">
            <a:solidFill>
              <a:schemeClr val="accent1"/>
            </a:solidFill>
            <a:round/>
            <a:headEnd type="triangle" w="med" len="med"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pic>
        <p:nvPicPr>
          <p:cNvPr id="35878" name="Picture 38" descr="innoDisk5-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64388" y="5876925"/>
            <a:ext cx="935037" cy="728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Rectangle 6"/>
          <p:cNvSpPr>
            <a:spLocks noChangeArrowheads="1"/>
          </p:cNvSpPr>
          <p:nvPr/>
        </p:nvSpPr>
        <p:spPr bwMode="auto">
          <a:xfrm>
            <a:off x="4427538" y="4941888"/>
            <a:ext cx="1296987" cy="647700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USB Card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Readers</a:t>
            </a:r>
            <a:endParaRPr lang="ru-RU" sz="2000" b="1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9" name="Rectangle 6"/>
          <p:cNvSpPr>
            <a:spLocks noChangeArrowheads="1"/>
          </p:cNvSpPr>
          <p:nvPr/>
        </p:nvSpPr>
        <p:spPr bwMode="auto">
          <a:xfrm>
            <a:off x="6084888" y="4941888"/>
            <a:ext cx="1295400" cy="647700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Карта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памяти</a:t>
            </a:r>
          </a:p>
        </p:txBody>
      </p:sp>
      <p:sp>
        <p:nvSpPr>
          <p:cNvPr id="20" name="Rectangle 6"/>
          <p:cNvSpPr>
            <a:spLocks noChangeArrowheads="1"/>
          </p:cNvSpPr>
          <p:nvPr/>
        </p:nvSpPr>
        <p:spPr bwMode="auto">
          <a:xfrm>
            <a:off x="4500563" y="5805488"/>
            <a:ext cx="2447925" cy="792162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Flash Drive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USB Накопители</a:t>
            </a:r>
            <a:endParaRPr lang="ru-RU" sz="2000" b="1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21" name="Line 28"/>
          <p:cNvSpPr>
            <a:spLocks noChangeShapeType="1"/>
          </p:cNvSpPr>
          <p:nvPr/>
        </p:nvSpPr>
        <p:spPr bwMode="auto">
          <a:xfrm flipH="1" flipV="1">
            <a:off x="5651500" y="5373688"/>
            <a:ext cx="431800" cy="0"/>
          </a:xfrm>
          <a:prstGeom prst="line">
            <a:avLst/>
          </a:prstGeom>
          <a:noFill/>
          <a:ln w="38100" algn="ctr">
            <a:solidFill>
              <a:schemeClr val="accent1"/>
            </a:solidFill>
            <a:round/>
            <a:headEnd type="triangle" w="med" len="med"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22" name="Line 28"/>
          <p:cNvSpPr>
            <a:spLocks noChangeShapeType="1"/>
          </p:cNvSpPr>
          <p:nvPr/>
        </p:nvSpPr>
        <p:spPr bwMode="auto">
          <a:xfrm flipH="1" flipV="1">
            <a:off x="3995738" y="5445125"/>
            <a:ext cx="431800" cy="647700"/>
          </a:xfrm>
          <a:prstGeom prst="line">
            <a:avLst/>
          </a:prstGeom>
          <a:noFill/>
          <a:ln w="38100" algn="ctr">
            <a:solidFill>
              <a:schemeClr val="accent1"/>
            </a:solidFill>
            <a:round/>
            <a:headEnd type="triangle" w="med" len="med"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pic>
        <p:nvPicPr>
          <p:cNvPr id="35885" name="Picture 4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35825" y="836613"/>
            <a:ext cx="1181100" cy="782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87" name="Picture 4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451725" y="3789363"/>
            <a:ext cx="1425575" cy="84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88" name="Picture 4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356100" y="2636838"/>
            <a:ext cx="1017588" cy="92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89" name="Picture 49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580063" y="2565400"/>
            <a:ext cx="1301750" cy="97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90" name="Picture 50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596188" y="4868863"/>
            <a:ext cx="574675" cy="741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30" name="Text Box 51"/>
          <p:cNvSpPr txBox="1">
            <a:spLocks noChangeArrowheads="1"/>
          </p:cNvSpPr>
          <p:nvPr/>
        </p:nvSpPr>
        <p:spPr bwMode="auto">
          <a:xfrm>
            <a:off x="1116013" y="188913"/>
            <a:ext cx="74168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174625">
              <a:spcBef>
                <a:spcPct val="50000"/>
              </a:spcBef>
            </a:pPr>
            <a:r>
              <a:rPr lang="ru-RU" sz="3200" b="1">
                <a:solidFill>
                  <a:schemeClr val="tx2"/>
                </a:solidFill>
                <a:latin typeface="Calibri" pitchFamily="34" charset="0"/>
              </a:rPr>
              <a:t>Внешняя память</a:t>
            </a:r>
            <a:r>
              <a:rPr lang="en-US" sz="3200" b="1">
                <a:solidFill>
                  <a:schemeClr val="tx2"/>
                </a:solidFill>
                <a:latin typeface="Calibri" pitchFamily="34" charset="0"/>
              </a:rPr>
              <a:t> </a:t>
            </a:r>
            <a:r>
              <a:rPr lang="ru-RU" sz="3200" b="1">
                <a:solidFill>
                  <a:schemeClr val="tx2"/>
                </a:solidFill>
                <a:latin typeface="Calibri" pitchFamily="34" charset="0"/>
              </a:rPr>
              <a:t>компьютера </a:t>
            </a: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35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35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10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35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2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3000"/>
                            </p:stCondLst>
                            <p:childTnLst>
                              <p:par>
                                <p:cTn id="5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400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5000"/>
                            </p:stCondLst>
                            <p:childTnLst>
                              <p:par>
                                <p:cTn id="6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60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7000"/>
                            </p:stCondLst>
                            <p:childTnLst>
                              <p:par>
                                <p:cTn id="7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80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9000"/>
                            </p:stCondLst>
                            <p:childTnLst>
                              <p:par>
                                <p:cTn id="8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1000"/>
                                        <p:tgtEl>
                                          <p:spTgt spid="35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1000"/>
                            </p:stCondLst>
                            <p:childTnLst>
                              <p:par>
                                <p:cTn id="8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2000"/>
                            </p:stCondLst>
                            <p:childTnLst>
                              <p:par>
                                <p:cTn id="9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3000"/>
                            </p:stCondLst>
                            <p:childTnLst>
                              <p:par>
                                <p:cTn id="9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4000"/>
                            </p:stCondLst>
                            <p:childTnLst>
                              <p:par>
                                <p:cTn id="10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5000"/>
                            </p:stCondLst>
                            <p:childTnLst>
                              <p:par>
                                <p:cTn id="10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1000"/>
                                        <p:tgtEl>
                                          <p:spTgt spid="35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6000"/>
                            </p:stCondLst>
                            <p:childTnLst>
                              <p:par>
                                <p:cTn id="10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27000"/>
                            </p:stCondLst>
                            <p:childTnLst>
                              <p:par>
                                <p:cTn id="1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8000"/>
                            </p:stCondLst>
                            <p:childTnLst>
                              <p:par>
                                <p:cTn id="1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1000"/>
                                        <p:tgtEl>
                                          <p:spTgt spid="35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" grpId="0" animBg="1"/>
      <p:bldP spid="3" grpId="0" animBg="1"/>
      <p:bldP spid="4" grpId="0" animBg="1"/>
      <p:bldP spid="5" grpId="0" animBg="1"/>
      <p:bldP spid="6" grpId="0" animBg="1"/>
      <p:bldP spid="10" grpId="0" animBg="1"/>
      <p:bldP spid="11" grpId="0" animBg="1"/>
      <p:bldP spid="12" grpId="0" animBg="1"/>
      <p:bldP spid="18" grpId="0" animBg="1"/>
      <p:bldP spid="19" grpId="0" animBg="1"/>
      <p:bldP spid="20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</TotalTime>
  <Words>405</Words>
  <Application>Microsoft Office PowerPoint</Application>
  <PresentationFormat>Экран (4:3)</PresentationFormat>
  <Paragraphs>138</Paragraphs>
  <Slides>12</Slides>
  <Notes>12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Times New Roman</vt:lpstr>
      <vt:lpstr>Тема Office</vt:lpstr>
      <vt:lpstr>Объект упаковщика для оболочки</vt:lpstr>
      <vt:lpstr>ОСНОВНЫЕ КОМПОНЕНТЫ КОМПЬЮТЕРА И ИХ ФУНКЦИИ</vt:lpstr>
      <vt:lpstr>Ключевые слова</vt:lpstr>
      <vt:lpstr>Компьютер</vt:lpstr>
      <vt:lpstr>Презентация PowerPoint</vt:lpstr>
      <vt:lpstr>Программный принцип работы компьютера</vt:lpstr>
      <vt:lpstr>Разнообразие современных компьютеров</vt:lpstr>
      <vt:lpstr>Презентация PowerPoint</vt:lpstr>
      <vt:lpstr>Презентация PowerPoint</vt:lpstr>
      <vt:lpstr>Презентация PowerPoint</vt:lpstr>
      <vt:lpstr>Презентация PowerPoint</vt:lpstr>
      <vt:lpstr>Самое главное</vt:lpstr>
      <vt:lpstr>Презентация PowerPoint</vt:lpstr>
    </vt:vector>
  </TitlesOfParts>
  <Company>ФИРО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Босова Людмила Леонидовна</dc:creator>
  <cp:lastModifiedBy>Пользователь</cp:lastModifiedBy>
  <cp:revision>12</cp:revision>
  <dcterms:created xsi:type="dcterms:W3CDTF">2011-09-19T18:11:49Z</dcterms:created>
  <dcterms:modified xsi:type="dcterms:W3CDTF">2021-10-06T17:02:44Z</dcterms:modified>
</cp:coreProperties>
</file>