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C30F8B-6B64-4908-AC9E-8C71092BDCCE}" type="datetimeFigureOut">
              <a:rPr lang="ru-RU"/>
              <a:pPr>
                <a:defRPr/>
              </a:pPr>
              <a:t>ср 06.10.21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4A7FEF-67BA-46F3-B4E8-D2DB78BF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A7FEF-67BA-46F3-B4E8-D2DB78BFCF9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A7FEF-67BA-46F3-B4E8-D2DB78BFCF9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A7FEF-67BA-46F3-B4E8-D2DB78BFCF9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A7FEF-67BA-46F3-B4E8-D2DB78BFCF9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A7FEF-67BA-46F3-B4E8-D2DB78BFCF9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A7FEF-67BA-46F3-B4E8-D2DB78BFCF9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A7FEF-67BA-46F3-B4E8-D2DB78BFCF9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A7FEF-67BA-46F3-B4E8-D2DB78BFCF9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A7FEF-67BA-46F3-B4E8-D2DB78BFCF9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A7FEF-67BA-46F3-B4E8-D2DB78BFCF9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A7FEF-67BA-46F3-B4E8-D2DB78BFCF9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A7FEF-67BA-46F3-B4E8-D2DB78BFCF9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Титул_7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DC6D-9E66-4A73-A27C-FC0CCEB02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FE9E0-152D-49A7-836E-3E7F3FC79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D53E7-54CA-44AC-8D82-AEC643D99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2A81-0A1B-4F62-B6CA-CFD228E5D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9E556-8753-472B-B3ED-A04C1ABE0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0DB3C-6E42-4E2D-AE93-18A0B66E2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B67D-4D5F-4759-AC1B-AA5D4BA6A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9A87-39D4-438B-9208-383E7C378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4A0DFB-6D0D-4403-B731-B9BD09C6B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2051050" y="2286000"/>
            <a:ext cx="7092950" cy="1452563"/>
          </a:xfrm>
        </p:spPr>
        <p:txBody>
          <a:bodyPr/>
          <a:lstStyle/>
          <a:p>
            <a:r>
              <a:rPr lang="ru-RU" sz="4000"/>
              <a:t>ОСНОВНЫЕ КОМПОНЕНТЫ КОМПЬЮТЕРА И ИХ ФУНКЦИИ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050" y="4005263"/>
            <a:ext cx="7092950" cy="1752600"/>
          </a:xfrm>
        </p:spPr>
        <p:txBody>
          <a:bodyPr/>
          <a:lstStyle/>
          <a:p>
            <a:r>
              <a:rPr lang="ru-RU"/>
              <a:t>КОМПЬЮТЕР КАК УНИВЕСАЛЬНОЕ УСТРОЙСТВО ДЛЯ РАБОТЫ С ИНФОРМАЦИЕЙ</a:t>
            </a:r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500438"/>
            <a:ext cx="30480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71563" y="188913"/>
            <a:ext cx="807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4625"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Устройства ввода и вывода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293813"/>
            <a:ext cx="29035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1052513"/>
            <a:ext cx="108743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1052513"/>
            <a:ext cx="23764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0288" y="1052513"/>
            <a:ext cx="14192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3357563"/>
            <a:ext cx="31892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4388" y="4076700"/>
            <a:ext cx="16383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cs typeface="Arial" charset="0"/>
              </a:rPr>
              <a:t>Самое главное</a:t>
            </a: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8497887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4625">
              <a:lnSpc>
                <a:spcPct val="110000"/>
              </a:lnSpc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Современный </a:t>
            </a:r>
            <a:r>
              <a:rPr lang="ru-RU" sz="2000" b="1" i="1">
                <a:latin typeface="Calibri" pitchFamily="34" charset="0"/>
              </a:rPr>
              <a:t>компьютер</a:t>
            </a:r>
            <a:r>
              <a:rPr lang="ru-RU" sz="2000">
                <a:latin typeface="Calibri" pitchFamily="34" charset="0"/>
              </a:rPr>
              <a:t> - универсальное электронное программно управляемое устройство для работы с информацией.</a:t>
            </a:r>
          </a:p>
          <a:p>
            <a:pPr indent="174625">
              <a:lnSpc>
                <a:spcPct val="110000"/>
              </a:lnSpc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Любой компьютер </a:t>
            </a:r>
            <a:r>
              <a:rPr lang="ru-RU" sz="2000" b="1" i="1">
                <a:latin typeface="Calibri" pitchFamily="34" charset="0"/>
              </a:rPr>
              <a:t>состоит</a:t>
            </a:r>
            <a:r>
              <a:rPr lang="ru-RU" sz="2000">
                <a:latin typeface="Calibri" pitchFamily="34" charset="0"/>
              </a:rPr>
              <a:t> из:</a:t>
            </a:r>
          </a:p>
          <a:p>
            <a:pPr indent="174625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>
                <a:latin typeface="Calibri" pitchFamily="34" charset="0"/>
              </a:rPr>
              <a:t>процессора</a:t>
            </a:r>
          </a:p>
          <a:p>
            <a:pPr indent="174625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>
                <a:latin typeface="Calibri" pitchFamily="34" charset="0"/>
              </a:rPr>
              <a:t>памяти</a:t>
            </a:r>
          </a:p>
          <a:p>
            <a:pPr indent="174625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ru-RU" sz="2000">
                <a:latin typeface="Calibri" pitchFamily="34" charset="0"/>
              </a:rPr>
              <a:t>устройств ввода и вывода информации. </a:t>
            </a:r>
          </a:p>
          <a:p>
            <a:pPr indent="174625">
              <a:lnSpc>
                <a:spcPct val="110000"/>
              </a:lnSpc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Функции, выполняемые этими устройствами, в некотором смысле подобны функциям мыслящего человека.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5219700" y="2924175"/>
            <a:ext cx="1727200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Устройства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хранения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7235825" y="2924175"/>
            <a:ext cx="1728788" cy="7191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Устройство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обработки</a:t>
            </a:r>
          </a:p>
        </p:txBody>
      </p:sp>
      <p:sp>
        <p:nvSpPr>
          <p:cNvPr id="30723" name="Заголовок 2"/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400" b="1">
                <a:solidFill>
                  <a:schemeClr val="tx2"/>
                </a:solidFill>
                <a:latin typeface="Calibri" pitchFamily="34" charset="0"/>
              </a:rPr>
              <a:t>Опорный конспект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187450" y="3141663"/>
            <a:ext cx="2305050" cy="9350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Устройства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ввода и вывода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987675" y="2565400"/>
            <a:ext cx="2376488" cy="57626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 flipV="1">
            <a:off x="5364163" y="2565400"/>
            <a:ext cx="2447925" cy="35877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 flipV="1">
            <a:off x="5291138" y="2565400"/>
            <a:ext cx="720725" cy="35877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116013" y="908050"/>
            <a:ext cx="7777162" cy="8636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chemeClr val="tx1"/>
                </a:solidFill>
                <a:latin typeface="Arial" charset="0"/>
                <a:cs typeface="Arial" charset="0"/>
              </a:rPr>
              <a:t>Компьютер – </a:t>
            </a:r>
            <a:r>
              <a:rPr lang="ru-RU" sz="2000">
                <a:solidFill>
                  <a:schemeClr val="tx1"/>
                </a:solidFill>
                <a:latin typeface="Arial" charset="0"/>
                <a:cs typeface="Arial" charset="0"/>
              </a:rPr>
              <a:t>универсальное электронное программно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tx1"/>
                </a:solidFill>
                <a:latin typeface="Arial" charset="0"/>
                <a:cs typeface="Arial" charset="0"/>
              </a:rPr>
              <a:t>управляемое устройство для работы с информацией.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164388" y="4149725"/>
            <a:ext cx="18002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Процессор</a:t>
            </a:r>
          </a:p>
        </p:txBody>
      </p:sp>
      <p:sp>
        <p:nvSpPr>
          <p:cNvPr id="4" name="Line 28"/>
          <p:cNvSpPr>
            <a:spLocks noChangeShapeType="1"/>
          </p:cNvSpPr>
          <p:nvPr/>
        </p:nvSpPr>
        <p:spPr bwMode="auto">
          <a:xfrm flipH="1" flipV="1">
            <a:off x="7956550" y="3644900"/>
            <a:ext cx="0" cy="50482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59338" y="3933825"/>
            <a:ext cx="1657350" cy="649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Магнитная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память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787900" y="5661025"/>
            <a:ext cx="1800225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Электронная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память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87900" y="4724400"/>
            <a:ext cx="1728788" cy="7191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Оптическая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память</a:t>
            </a: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flipH="1" flipV="1">
            <a:off x="6804025" y="3573463"/>
            <a:ext cx="0" cy="237648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rot="16200000" flipH="1">
            <a:off x="6660357" y="4077494"/>
            <a:ext cx="0" cy="28733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rot="16200000" flipH="1">
            <a:off x="6660357" y="4869656"/>
            <a:ext cx="0" cy="28733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 rot="16200000" flipH="1">
            <a:off x="6696075" y="5842000"/>
            <a:ext cx="0" cy="21590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258888" y="4292600"/>
            <a:ext cx="18002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Клавиатура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58888" y="4941888"/>
            <a:ext cx="18002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Монитор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258888" y="5516563"/>
            <a:ext cx="18002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Принтер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258888" y="6092825"/>
            <a:ext cx="18002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Мышь</a:t>
            </a:r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 flipH="1" flipV="1">
            <a:off x="3348038" y="4149725"/>
            <a:ext cx="0" cy="2160588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rot="16200000" flipH="1">
            <a:off x="3204369" y="4437856"/>
            <a:ext cx="0" cy="287338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rot="16200000" flipH="1">
            <a:off x="3202782" y="5085556"/>
            <a:ext cx="0" cy="28733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rot="16200000" flipH="1">
            <a:off x="3202782" y="5590381"/>
            <a:ext cx="0" cy="28733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 rot="16200000" flipH="1">
            <a:off x="3202782" y="6165056"/>
            <a:ext cx="0" cy="28733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852863" y="2133600"/>
            <a:ext cx="295275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Компьютер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" grpId="0" animBg="1"/>
      <p:bldP spid="31747" grpId="0" animBg="1"/>
      <p:bldP spid="3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cs typeface="Arial" charset="0"/>
              </a:rPr>
              <a:t>Ключевые слова</a:t>
            </a:r>
          </a:p>
        </p:txBody>
      </p:sp>
      <p:sp>
        <p:nvSpPr>
          <p:cNvPr id="15362" name="Объект 4"/>
          <p:cNvSpPr>
            <a:spLocks noGrp="1"/>
          </p:cNvSpPr>
          <p:nvPr>
            <p:ph idx="1"/>
          </p:nvPr>
        </p:nvSpPr>
        <p:spPr>
          <a:xfrm>
            <a:off x="1042988" y="1052513"/>
            <a:ext cx="7643812" cy="5073650"/>
          </a:xfrm>
        </p:spPr>
        <p:txBody>
          <a:bodyPr/>
          <a:lstStyle/>
          <a:p>
            <a:r>
              <a:rPr lang="ru-RU" b="1">
                <a:latin typeface="Arial" charset="0"/>
              </a:rPr>
              <a:t>компьютер</a:t>
            </a:r>
          </a:p>
          <a:p>
            <a:r>
              <a:rPr lang="ru-RU" b="1">
                <a:latin typeface="Arial" charset="0"/>
              </a:rPr>
              <a:t>процессор</a:t>
            </a:r>
          </a:p>
          <a:p>
            <a:r>
              <a:rPr lang="ru-RU" b="1">
                <a:latin typeface="Arial" charset="0"/>
              </a:rPr>
              <a:t>память</a:t>
            </a:r>
          </a:p>
          <a:p>
            <a:r>
              <a:rPr lang="ru-RU" b="1">
                <a:latin typeface="Arial" charset="0"/>
              </a:rPr>
              <a:t>устройства ввода информации</a:t>
            </a:r>
          </a:p>
          <a:p>
            <a:r>
              <a:rPr lang="ru-RU" b="1">
                <a:latin typeface="Arial" charset="0"/>
              </a:rPr>
              <a:t>устройства вывода информации</a:t>
            </a:r>
          </a:p>
        </p:txBody>
      </p:sp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2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>
                <a:latin typeface="Arial" charset="0"/>
                <a:cs typeface="Arial" charset="0"/>
              </a:rPr>
              <a:t>Компьютер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079500" y="2000250"/>
            <a:ext cx="7921625" cy="1187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Современный компьютер - универсальное электронное программно управляемое устройство для работы с информацией.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1079500" y="3357563"/>
            <a:ext cx="7921625" cy="1938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Универсальным устройством компьютер называют потому, что он может применяться для многих целей – обрабатывать, хранить и передавать информацию, использоваться человеком в разных видах деятельности.</a:t>
            </a:r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1116013" y="260350"/>
            <a:ext cx="77771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just"/>
            <a:r>
              <a:rPr lang="ru-RU" sz="2400">
                <a:latin typeface="Calibri" pitchFamily="34" charset="0"/>
              </a:rPr>
              <a:t>Компьютеры могут обрабатывать разные виды информации: числа, текст, изображения, звуки. </a:t>
            </a:r>
          </a:p>
          <a:p>
            <a:pPr indent="182563" algn="just"/>
            <a:r>
              <a:rPr lang="ru-RU" sz="2400">
                <a:latin typeface="Calibri" pitchFamily="34" charset="0"/>
              </a:rPr>
              <a:t>Информация любого вида представляется в компьютере в виде двоичного кода. </a:t>
            </a:r>
          </a:p>
        </p:txBody>
      </p:sp>
      <p:graphicFrame>
        <p:nvGraphicFramePr>
          <p:cNvPr id="24624" name="Group 48"/>
          <p:cNvGraphicFramePr>
            <a:graphicFrameLocks noGrp="1"/>
          </p:cNvGraphicFramePr>
          <p:nvPr/>
        </p:nvGraphicFramePr>
        <p:xfrm>
          <a:off x="1187450" y="2276475"/>
          <a:ext cx="7777163" cy="4544822"/>
        </p:xfrm>
        <a:graphic>
          <a:graphicData uri="http://schemas.openxmlformats.org/drawingml/2006/table">
            <a:tbl>
              <a:tblPr/>
              <a:tblGrid>
                <a:gridCol w="2098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Принцип кодирования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Двоичный код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Натуральные числа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Остатки от деления на 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: 2 = 2 ост.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: 2 = 1 ост. 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: 2 = 0 ост. 1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Слова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bit</a:t>
                      </a:r>
                      <a:endParaRPr kumimoji="0" lang="ru-RU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Кодировочная таблица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  11100001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  11100010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  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   11101001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   11110100</a:t>
                      </a:r>
                      <a:endParaRPr kumimoji="0" 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11100001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11101001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11110100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3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Чёрно-белое изображение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Разбиение изображения на отдельные точки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00000000 1111111 00000000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00000001 1111111 10000000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00000011 1111111 11000000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D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6227763" y="58054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6227763" y="60928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>
            <a:off x="6227763" y="5949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>
            <a:off x="5148263" y="2997200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>
            <a:off x="7812088" y="2997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>
            <a:off x="5148263" y="3213100"/>
            <a:ext cx="251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>
            <a:off x="7667625" y="32131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5148263" y="3500438"/>
            <a:ext cx="237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17" name="Line 41"/>
          <p:cNvSpPr>
            <a:spLocks noChangeShapeType="1"/>
          </p:cNvSpPr>
          <p:nvPr/>
        </p:nvSpPr>
        <p:spPr bwMode="auto">
          <a:xfrm>
            <a:off x="5076825" y="4941888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>
            <a:off x="5076825" y="4581525"/>
            <a:ext cx="2519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>
            <a:off x="5076825" y="4214813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0" name="Line 44"/>
          <p:cNvSpPr>
            <a:spLocks noChangeShapeType="1"/>
          </p:cNvSpPr>
          <p:nvPr/>
        </p:nvSpPr>
        <p:spPr bwMode="auto">
          <a:xfrm flipH="1" flipV="1">
            <a:off x="6804025" y="4071938"/>
            <a:ext cx="15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 flipV="1">
            <a:off x="8316913" y="3933825"/>
            <a:ext cx="0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22" name="Line 46"/>
          <p:cNvSpPr>
            <a:spLocks noChangeShapeType="1"/>
          </p:cNvSpPr>
          <p:nvPr/>
        </p:nvSpPr>
        <p:spPr bwMode="auto">
          <a:xfrm flipV="1">
            <a:off x="7596188" y="3933825"/>
            <a:ext cx="0" cy="65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84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5643563"/>
            <a:ext cx="1203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1850" y="5659438"/>
            <a:ext cx="28575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8" grpId="0" animBg="1"/>
      <p:bldP spid="24610" grpId="0" animBg="1"/>
      <p:bldP spid="24611" grpId="0" animBg="1"/>
      <p:bldP spid="24612" grpId="0" animBg="1"/>
      <p:bldP spid="24613" grpId="0" animBg="1"/>
      <p:bldP spid="24614" grpId="0" animBg="1"/>
      <p:bldP spid="24615" grpId="0" animBg="1"/>
      <p:bldP spid="24616" grpId="0" animBg="1"/>
      <p:bldP spid="24617" grpId="0" animBg="1"/>
      <p:bldP spid="24618" grpId="0" animBg="1"/>
      <p:bldP spid="24619" grpId="0" animBg="1"/>
      <p:bldP spid="24620" grpId="0" animBg="1"/>
      <p:bldP spid="24621" grpId="0" animBg="1"/>
      <p:bldP spid="246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071563" y="2286000"/>
            <a:ext cx="7848600" cy="3046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1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Обработку данных компьютер проводит в соответствии с </a:t>
            </a:r>
            <a:r>
              <a:rPr lang="ru-RU" sz="2400" b="1" i="1" dirty="0">
                <a:latin typeface="+mn-lt"/>
              </a:rPr>
              <a:t>программой</a:t>
            </a:r>
            <a:r>
              <a:rPr lang="ru-RU" sz="2400" dirty="0">
                <a:latin typeface="+mn-lt"/>
              </a:rPr>
              <a:t> – последовательностью команд, которые необходимо выполнить над данными для решения поставленной задачи. </a:t>
            </a:r>
          </a:p>
          <a:p>
            <a:pPr indent="261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</a:rPr>
              <a:t>Программно управляемым</a:t>
            </a:r>
            <a:r>
              <a:rPr lang="ru-RU" sz="2400" dirty="0">
                <a:latin typeface="+mn-lt"/>
              </a:rPr>
              <a:t> устройством компьютер называется потому, что его работа осуществляется под управлением установленных на нём программ. </a:t>
            </a:r>
            <a:endParaRPr lang="ru-RU" sz="2400" b="1" i="1" dirty="0">
              <a:latin typeface="+mn-lt"/>
            </a:endParaRPr>
          </a:p>
        </p:txBody>
      </p:sp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43812" cy="6334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>
                <a:latin typeface="Arial" charset="0"/>
                <a:cs typeface="Arial" charset="0"/>
              </a:rPr>
              <a:t>Программный принцип работы компьютера</a:t>
            </a:r>
          </a:p>
        </p:txBody>
      </p:sp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8161" y="1493441"/>
            <a:ext cx="1645887" cy="125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Заголовок 2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43812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>
                <a:latin typeface="Arial" charset="0"/>
                <a:cs typeface="Arial" charset="0"/>
              </a:rPr>
              <a:t>Разнообразие современных компьютеров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75656" y="5907085"/>
            <a:ext cx="705678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1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Любой компьютер состоит из процессора, памяти, устройств ввода и вывода информации. 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71" b="15862"/>
          <a:stretch>
            <a:fillRect/>
          </a:stretch>
        </p:blipFill>
        <p:spPr bwMode="auto">
          <a:xfrm>
            <a:off x="1475656" y="1477215"/>
            <a:ext cx="1806952" cy="127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C1180D-B6E4-47B7-A416-35EE5EDCC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14" y="3096067"/>
            <a:ext cx="4752528" cy="26548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226E2C-1561-4138-93B3-8D72B005FF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09" y="3096067"/>
            <a:ext cx="1995861" cy="26568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763292-4367-464D-8DFC-62EEDFA004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88653"/>
            <a:ext cx="1569424" cy="10279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108DAB-01A5-4426-8260-76752F0CF5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07" y="1588653"/>
            <a:ext cx="1503836" cy="102797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286125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2"/>
          <p:cNvSpPr>
            <a:spLocks/>
          </p:cNvSpPr>
          <p:nvPr/>
        </p:nvSpPr>
        <p:spPr bwMode="auto">
          <a:xfrm>
            <a:off x="1042988" y="188913"/>
            <a:ext cx="76438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Устройства компьютера </a:t>
            </a:r>
            <a:br>
              <a:rPr lang="ru-RU" sz="4000" b="1">
                <a:solidFill>
                  <a:schemeClr val="tx2"/>
                </a:solidFill>
                <a:latin typeface="Calibri" pitchFamily="34" charset="0"/>
              </a:rPr>
            </a:br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и их функции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071563" y="2357438"/>
            <a:ext cx="77771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4625"/>
            <a:r>
              <a:rPr lang="ru-RU" sz="2400">
                <a:latin typeface="Calibri" pitchFamily="34" charset="0"/>
              </a:rPr>
              <a:t>Функции, выполняемые устройствами компьютера, подобны функциям мыслящего человека.</a:t>
            </a: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357563"/>
            <a:ext cx="20161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492500" y="4005263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Функции: 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116013" y="4941888"/>
            <a:ext cx="201612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Память</a:t>
            </a:r>
          </a:p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Мышление</a:t>
            </a:r>
          </a:p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Органы чувств</a:t>
            </a:r>
          </a:p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Голос, жесты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659563" y="4797425"/>
            <a:ext cx="230346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Устройства памяти</a:t>
            </a:r>
          </a:p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Процессор </a:t>
            </a:r>
          </a:p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Устройства ввода</a:t>
            </a:r>
          </a:p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Устройства вывода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3203575" y="5518150"/>
            <a:ext cx="3313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3203575" y="5949950"/>
            <a:ext cx="3313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3203575" y="6310313"/>
            <a:ext cx="3313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563938" y="472598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хранение информации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3492500" y="5086350"/>
            <a:ext cx="295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обработка информации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3492500" y="551815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приём информации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3492500" y="587851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передача информации</a:t>
            </a: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3203575" y="5084763"/>
            <a:ext cx="3313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683" grpId="0"/>
      <p:bldP spid="28684" grpId="0"/>
      <p:bldP spid="28685" grpId="0"/>
      <p:bldP spid="28686" grpId="0" animBg="1"/>
      <p:bldP spid="28687" grpId="0" animBg="1"/>
      <p:bldP spid="28688" grpId="0" animBg="1"/>
      <p:bldP spid="28689" grpId="0"/>
      <p:bldP spid="28690" grpId="0"/>
      <p:bldP spid="28691" grpId="0"/>
      <p:bldP spid="28692" grpId="0"/>
      <p:bldP spid="286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187450" y="981075"/>
            <a:ext cx="26638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Устройства ввода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187450" y="1701800"/>
            <a:ext cx="26638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Устройства вывода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 flipV="1">
            <a:off x="3851275" y="1196975"/>
            <a:ext cx="720725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0" y="981075"/>
            <a:ext cx="1800225" cy="11525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Внутренняя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память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091363" y="981075"/>
            <a:ext cx="1800225" cy="11525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Внешняя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память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498975" y="2781300"/>
            <a:ext cx="1944688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Процессор</a:t>
            </a:r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 flipH="1" flipV="1">
            <a:off x="3851275" y="1846263"/>
            <a:ext cx="720725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 flipH="1" flipV="1">
            <a:off x="6370638" y="1196975"/>
            <a:ext cx="720725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flipH="1" flipV="1">
            <a:off x="6372225" y="1846263"/>
            <a:ext cx="720725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V="1">
            <a:off x="5291138" y="2205038"/>
            <a:ext cx="0" cy="57626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flipH="1">
            <a:off x="5722938" y="2205038"/>
            <a:ext cx="0" cy="57626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932238"/>
            <a:ext cx="2259013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403350" y="3429000"/>
            <a:ext cx="741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4625">
              <a:spcBef>
                <a:spcPct val="50000"/>
              </a:spcBef>
            </a:pPr>
            <a:r>
              <a:rPr lang="ru-RU" sz="2800">
                <a:latin typeface="Calibri" pitchFamily="34" charset="0"/>
              </a:rPr>
              <a:t>Процессор</a:t>
            </a:r>
            <a:r>
              <a:rPr lang="en-US" sz="2800"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компьютера</a:t>
            </a:r>
            <a:r>
              <a:rPr lang="ru-RU" sz="2400">
                <a:latin typeface="Calibri" pitchFamily="34" charset="0"/>
              </a:rPr>
              <a:t> 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1403350" y="5732463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Процессор </a:t>
            </a:r>
            <a:r>
              <a:rPr lang="en-US">
                <a:latin typeface="Calibri" pitchFamily="34" charset="0"/>
              </a:rPr>
              <a:t>QAX</a:t>
            </a:r>
            <a:endParaRPr lang="ru-RU">
              <a:latin typeface="Calibri" pitchFamily="34" charset="0"/>
            </a:endParaRPr>
          </a:p>
        </p:txBody>
      </p:sp>
      <p:pic>
        <p:nvPicPr>
          <p:cNvPr id="30742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932238"/>
            <a:ext cx="2230438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4140200" y="580548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Процессор </a:t>
            </a:r>
            <a:r>
              <a:rPr lang="en-US">
                <a:latin typeface="Calibri" pitchFamily="34" charset="0"/>
              </a:rPr>
              <a:t>Intel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30744" name="Object 2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04025" y="4437063"/>
          <a:ext cx="13335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Объект упаковщика для оболочки" showAsIcon="1" r:id="rId6" imgW="1332720" imgH="686880" progId="Package">
                  <p:embed/>
                </p:oleObj>
              </mc:Choice>
              <mc:Fallback>
                <p:oleObj name="Объект упаковщика для оболочки" showAsIcon="1" r:id="rId6" imgW="1332720" imgH="686880" progId="Packag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437063"/>
                        <a:ext cx="1333500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5" name="Picture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58888" y="4003675"/>
            <a:ext cx="22971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1187450" y="3500438"/>
            <a:ext cx="741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4625">
              <a:spcBef>
                <a:spcPct val="50000"/>
              </a:spcBef>
            </a:pPr>
            <a:r>
              <a:rPr lang="ru-RU" sz="2800">
                <a:latin typeface="Calibri" pitchFamily="34" charset="0"/>
              </a:rPr>
              <a:t>Внутренняя память</a:t>
            </a:r>
            <a:r>
              <a:rPr lang="en-US" sz="2800"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компьютера</a:t>
            </a:r>
            <a:r>
              <a:rPr lang="ru-RU" sz="2400">
                <a:latin typeface="Calibri" pitchFamily="34" charset="0"/>
              </a:rPr>
              <a:t> 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1187450" y="5516563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Оперативная память</a:t>
            </a:r>
          </a:p>
        </p:txBody>
      </p:sp>
      <p:pic>
        <p:nvPicPr>
          <p:cNvPr id="30749" name="Picture 2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3932238"/>
            <a:ext cx="2414588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011863" y="5588000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Постоянная память</a:t>
            </a:r>
          </a:p>
        </p:txBody>
      </p:sp>
      <p:sp>
        <p:nvSpPr>
          <p:cNvPr id="3098" name="Заголовок 2"/>
          <p:cNvSpPr>
            <a:spLocks/>
          </p:cNvSpPr>
          <p:nvPr/>
        </p:nvSpPr>
        <p:spPr bwMode="auto">
          <a:xfrm>
            <a:off x="1071563" y="-142875"/>
            <a:ext cx="76438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Схема информационных потоков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3" grpId="0" animBg="1"/>
      <p:bldP spid="4" grpId="0" animBg="1"/>
      <p:bldP spid="5" grpId="0" animBg="1"/>
      <p:bldP spid="30740" grpId="0"/>
      <p:bldP spid="30740" grpId="1"/>
      <p:bldP spid="30741" grpId="0"/>
      <p:bldP spid="30741" grpId="1"/>
      <p:bldP spid="30743" grpId="0"/>
      <p:bldP spid="30743" grpId="1"/>
      <p:bldP spid="30746" grpId="0"/>
      <p:bldP spid="30747" grpId="0"/>
      <p:bldP spid="307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ine 28"/>
          <p:cNvSpPr>
            <a:spLocks noChangeShapeType="1"/>
          </p:cNvSpPr>
          <p:nvPr/>
        </p:nvSpPr>
        <p:spPr bwMode="auto">
          <a:xfrm flipH="1" flipV="1">
            <a:off x="3708400" y="1341438"/>
            <a:ext cx="719138" cy="35877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116013" y="1196975"/>
            <a:ext cx="26638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Магнитная память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427538" y="836613"/>
            <a:ext cx="208915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Стримеры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427538" y="1484313"/>
            <a:ext cx="208915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Дисководы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58888" y="5229225"/>
            <a:ext cx="273685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Электронная память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140200" y="2133600"/>
            <a:ext cx="129540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НГМД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651500" y="2133600"/>
            <a:ext cx="129540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НМЖД</a:t>
            </a: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 flipV="1">
            <a:off x="3779838" y="1125538"/>
            <a:ext cx="647700" cy="21590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flipV="1">
            <a:off x="4859338" y="1916113"/>
            <a:ext cx="0" cy="21748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V="1">
            <a:off x="6084888" y="1916113"/>
            <a:ext cx="0" cy="21748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58888" y="4005263"/>
            <a:ext cx="2663825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Оптическая память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356100" y="4005263"/>
            <a:ext cx="129540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CD</a:t>
            </a:r>
            <a:endParaRPr lang="ru-RU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867400" y="4005263"/>
            <a:ext cx="129540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DVD</a:t>
            </a:r>
            <a:endParaRPr lang="ru-RU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H="1" flipV="1">
            <a:off x="3995738" y="5373688"/>
            <a:ext cx="43180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H="1" flipV="1">
            <a:off x="3348038" y="3716338"/>
            <a:ext cx="2881312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 flipH="1" flipV="1">
            <a:off x="3348038" y="3716338"/>
            <a:ext cx="0" cy="28733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 flipH="1" flipV="1">
            <a:off x="4932363" y="3716338"/>
            <a:ext cx="0" cy="28733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 flipV="1">
            <a:off x="6227763" y="3716338"/>
            <a:ext cx="0" cy="28733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35878" name="Picture 38" descr="innoDisk5-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5876925"/>
            <a:ext cx="935037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427538" y="4941888"/>
            <a:ext cx="1296987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USB Card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Readers</a:t>
            </a:r>
            <a:endParaRPr lang="ru-RU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084888" y="4941888"/>
            <a:ext cx="1295400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Карта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памяти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500563" y="5805488"/>
            <a:ext cx="2447925" cy="7921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Flash Drive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USB Накопители</a:t>
            </a:r>
            <a:endParaRPr lang="ru-RU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H="1" flipV="1">
            <a:off x="5651500" y="5373688"/>
            <a:ext cx="43180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 flipH="1" flipV="1">
            <a:off x="3995738" y="5445125"/>
            <a:ext cx="431800" cy="64770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35885" name="Picture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836613"/>
            <a:ext cx="11811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87" name="Picture 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3789363"/>
            <a:ext cx="14255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88" name="Picture 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2636838"/>
            <a:ext cx="10175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89" name="Picture 4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2565400"/>
            <a:ext cx="13017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90" name="Picture 5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96188" y="4868863"/>
            <a:ext cx="5746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0" name="Text Box 51"/>
          <p:cNvSpPr txBox="1">
            <a:spLocks noChangeArrowheads="1"/>
          </p:cNvSpPr>
          <p:nvPr/>
        </p:nvSpPr>
        <p:spPr bwMode="auto">
          <a:xfrm>
            <a:off x="1116013" y="188913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4625"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Внешняя память</a:t>
            </a:r>
            <a:r>
              <a:rPr lang="en-US" sz="3200" b="1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компьютера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405</Words>
  <Application>Microsoft Office PowerPoint</Application>
  <PresentationFormat>Экран (4:3)</PresentationFormat>
  <Paragraphs>138</Paragraphs>
  <Slides>12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Объект упаковщика для оболочки</vt:lpstr>
      <vt:lpstr>ОСНОВНЫЕ КОМПОНЕНТЫ КОМПЬЮТЕРА И ИХ ФУНКЦИИ</vt:lpstr>
      <vt:lpstr>Ключевые слова</vt:lpstr>
      <vt:lpstr>Компьютер</vt:lpstr>
      <vt:lpstr>Презентация PowerPoint</vt:lpstr>
      <vt:lpstr>Программный принцип работы компьютера</vt:lpstr>
      <vt:lpstr>Разнообразие современных компьютеров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Самое главное</vt:lpstr>
      <vt:lpstr>Презентация PowerPoint</vt:lpstr>
    </vt:vector>
  </TitlesOfParts>
  <Company>ФИРО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Пользователь</cp:lastModifiedBy>
  <cp:revision>12</cp:revision>
  <dcterms:created xsi:type="dcterms:W3CDTF">2011-09-19T18:11:49Z</dcterms:created>
  <dcterms:modified xsi:type="dcterms:W3CDTF">2021-10-06T17:02:44Z</dcterms:modified>
</cp:coreProperties>
</file>