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11"/>
  </p:notesMasterIdLst>
  <p:sldIdLst>
    <p:sldId id="256" r:id="rId2"/>
    <p:sldId id="258" r:id="rId3"/>
    <p:sldId id="282" r:id="rId4"/>
    <p:sldId id="288" r:id="rId5"/>
    <p:sldId id="263" r:id="rId6"/>
    <p:sldId id="285" r:id="rId7"/>
    <p:sldId id="277" r:id="rId8"/>
    <p:sldId id="278" r:id="rId9"/>
    <p:sldId id="283" r:id="rId10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2B"/>
    <a:srgbClr val="31314D"/>
    <a:srgbClr val="E2E2E2"/>
    <a:srgbClr val="117BB8"/>
    <a:srgbClr val="66FFCC"/>
    <a:srgbClr val="33CCFF"/>
    <a:srgbClr val="99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0" autoAdjust="0"/>
    <p:restoredTop sz="94719" autoAdjust="0"/>
  </p:normalViewPr>
  <p:slideViewPr>
    <p:cSldViewPr>
      <p:cViewPr varScale="1">
        <p:scale>
          <a:sx n="44" d="100"/>
          <a:sy n="44" d="100"/>
        </p:scale>
        <p:origin x="-108" y="-10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5ED3016-C5AD-46B9-A11F-41F5B32B39FF}" type="datetimeFigureOut">
              <a:rPr lang="ru-RU"/>
              <a:pPr>
                <a:defRPr/>
              </a:pPr>
              <a:t>24.02.2021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CB80D7D-4DDE-47A6-BBE3-7CEF4DE5CAB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4050" b="1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700" b="1">
                <a:solidFill>
                  <a:srgbClr val="FF662B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FD81-7BD7-4351-9D55-51431F05095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DB7-D864-4211-9C7D-E3C6A586C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605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6D23E-EFCE-4CE3-8AF2-2013CF39A0F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62752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06378"/>
            <a:ext cx="27432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06378"/>
            <a:ext cx="80264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5D3FD-A812-403D-80B4-71621266E88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93087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1477" y="1052737"/>
            <a:ext cx="10190923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91477" y="188640"/>
            <a:ext cx="10190923" cy="634082"/>
          </a:xfrm>
        </p:spPr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40139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391477" y="188640"/>
            <a:ext cx="10190923" cy="634082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391477" y="1052737"/>
            <a:ext cx="10190923" cy="5073427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6946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3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FD81-7BD7-4351-9D55-51431F05095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DB7-D864-4211-9C7D-E3C6A586C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6519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FD81-7BD7-4351-9D55-51431F050950}" type="datetimeFigureOut">
              <a:rPr lang="ru-RU" smtClean="0"/>
              <a:pPr/>
              <a:t>24.02.2021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F8DB7-D864-4211-9C7D-E3C6A586C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6432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00154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DF7D4-E290-40E2-B245-AB4F46F4994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62665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9AE9D-C182-495A-B1DF-E43E73E5E06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85101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05DD2B-BDEF-43B8-9D69-D0353326CA7F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30802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61D6D-92A0-40FA-88EE-E3A98E11A9F7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3306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90F586-7EFC-47EB-A4C6-B466EFB6313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0899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3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4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FE7CF-D14D-42EE-A405-0F97AD8A9BF1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29338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13E7A-2537-4D71-A059-3E65A928C7A2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0756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689" r:id="rId12"/>
    <p:sldLayoutId id="2147483690" r:id="rId13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355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4" indent="-342884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&#1072;&#1085;&#1080;&#1084;&#1072;&#1094;&#1080;&#1103;%20&#1040;&#1085;&#1080;&#1084;&#1072;&#1094;&#1080;&#1103;%20&#1089;&#1087;&#1088;&#1072;&#1081;&#1090;&#1072;&#1084;&#1080;.swf" TargetMode="External"/><Relationship Id="rId3" Type="http://schemas.openxmlformats.org/officeDocument/2006/relationships/image" Target="../media/image22.png"/><Relationship Id="rId7" Type="http://schemas.openxmlformats.org/officeDocument/2006/relationships/hyperlink" Target="&#1072;&#1085;&#1080;&#1084;&#1072;&#1094;&#1080;&#1103;%20&#1055;&#1086;&#1082;&#1072;&#1076;&#1088;&#1086;&#1074;&#1072;&#1103;%20&#1072;&#1085;&#1080;&#1084;&#1072;&#1094;&#1080;&#1103;.sw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hyperlink" Target="&#1072;&#1085;&#1080;&#1084;&#1072;&#1094;&#1080;&#1103;%20&#1069;&#1092;&#1092;&#1077;&#1082;&#1090;%20&#1076;&#1074;&#1080;&#1078;&#1077;&#1085;&#1080;&#1103;.swf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23.png"/><Relationship Id="rId9" Type="http://schemas.openxmlformats.org/officeDocument/2006/relationships/hyperlink" Target="&#1072;&#1085;&#1080;&#1084;&#1072;&#1094;&#1080;&#1103;%20&#1040;&#1085;&#1072;&#1083;&#1086;&#1075;&#1086;-&#1094;&#1080;&#1092;&#1088;&#1086;&#1074;&#1086;&#1077;%20&#1080;%20&#1094;&#1080;&#1092;&#1088;&#1086;-&#1072;&#1085;&#1072;&#1083;&#1086;&#1075;&#1086;&#1074;&#1086;&#1077;%20&#1087;&#1088;&#1077;&#1086;&#1073;&#1088;&#1072;&#1079;&#1086;&#1074;&#1072;&#1085;&#1080;&#1077;.swf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ctrTitle"/>
          </p:nvPr>
        </p:nvSpPr>
        <p:spPr>
          <a:xfrm>
            <a:off x="551384" y="2420939"/>
            <a:ext cx="11161239" cy="1470025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altLang="ru-RU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ТЕХНОЛОГИЯ МУЛЬТИМЕДИА</a:t>
            </a:r>
          </a:p>
        </p:txBody>
      </p:sp>
      <p:sp>
        <p:nvSpPr>
          <p:cNvPr id="614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384" y="4076701"/>
            <a:ext cx="11161239" cy="9366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МУЛЬТИМЕДИА</a:t>
            </a:r>
            <a:endParaRPr lang="ru-RU" altLang="ru-RU" sz="28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3"/>
          <p:cNvSpPr>
            <a:spLocks noGrp="1"/>
          </p:cNvSpPr>
          <p:nvPr>
            <p:ph type="title"/>
          </p:nvPr>
        </p:nvSpPr>
        <p:spPr>
          <a:xfrm>
            <a:off x="609600" y="404663"/>
            <a:ext cx="10972800" cy="720081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4400" dirty="0">
                <a:latin typeface="Arial" panose="020B0604020202020204" pitchFamily="34" charset="0"/>
                <a:cs typeface="Arial" panose="020B0604020202020204" pitchFamily="34" charset="0"/>
              </a:rPr>
              <a:t>Ключевые слова</a:t>
            </a:r>
          </a:p>
        </p:txBody>
      </p:sp>
      <p:sp>
        <p:nvSpPr>
          <p:cNvPr id="7171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4000" b="1" dirty="0" smtClean="0">
                <a:solidFill>
                  <a:srgbClr val="FF662B"/>
                </a:solidFill>
              </a:rPr>
              <a:t>-</a:t>
            </a:r>
            <a:r>
              <a:rPr lang="ru-RU" altLang="ru-RU" sz="4000" b="1" dirty="0" smtClean="0"/>
              <a:t> технология мультимедиа</a:t>
            </a: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rgbClr val="FF662B"/>
                </a:solidFill>
              </a:rPr>
              <a:t>-</a:t>
            </a:r>
            <a:r>
              <a:rPr lang="ru-RU" altLang="ru-RU" sz="4000" b="1" dirty="0" smtClean="0"/>
              <a:t> мультимедийные продукты</a:t>
            </a: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rgbClr val="FF662B"/>
                </a:solidFill>
              </a:rPr>
              <a:t>-</a:t>
            </a:r>
            <a:r>
              <a:rPr lang="ru-RU" altLang="ru-RU" sz="4000" b="1" dirty="0" smtClean="0"/>
              <a:t> дискретизация звука</a:t>
            </a: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rgbClr val="FF662B"/>
                </a:solidFill>
              </a:rPr>
              <a:t>-</a:t>
            </a:r>
            <a:r>
              <a:rPr lang="ru-RU" altLang="ru-RU" sz="4000" b="1" dirty="0" smtClean="0"/>
              <a:t> звуковая карта</a:t>
            </a:r>
          </a:p>
          <a:p>
            <a:pPr marL="0" indent="0">
              <a:buNone/>
            </a:pPr>
            <a:r>
              <a:rPr lang="ru-RU" altLang="ru-RU" sz="4000" b="1" dirty="0" smtClean="0">
                <a:solidFill>
                  <a:srgbClr val="FF662B"/>
                </a:solidFill>
              </a:rPr>
              <a:t>-</a:t>
            </a:r>
            <a:r>
              <a:rPr lang="ru-RU" altLang="ru-RU" sz="4000" b="1" dirty="0" smtClean="0"/>
              <a:t> эффект движения</a:t>
            </a:r>
            <a:endParaRPr lang="ru-RU" altLang="ru-RU" sz="40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2"/>
          <p:cNvSpPr>
            <a:spLocks/>
          </p:cNvSpPr>
          <p:nvPr/>
        </p:nvSpPr>
        <p:spPr bwMode="auto">
          <a:xfrm>
            <a:off x="551384" y="404663"/>
            <a:ext cx="11161240" cy="7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4400" b="1" dirty="0">
                <a:solidFill>
                  <a:srgbClr val="31314D"/>
                </a:solidFill>
              </a:rPr>
              <a:t>Понятие технологии мультимедиа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51382" y="1342245"/>
            <a:ext cx="1116123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3538" eaLnBrk="1" hangingPunct="1"/>
            <a:r>
              <a:rPr lang="ru-RU" altLang="ru-RU" sz="2400" dirty="0"/>
              <a:t>Термин</a:t>
            </a:r>
            <a:r>
              <a:rPr lang="ru-RU" altLang="ru-RU" sz="2400" b="1" dirty="0"/>
              <a:t> </a:t>
            </a:r>
            <a:r>
              <a:rPr lang="ru-RU" altLang="ru-RU" sz="2400" b="1" i="1" dirty="0">
                <a:solidFill>
                  <a:srgbClr val="FF662B"/>
                </a:solidFill>
              </a:rPr>
              <a:t>«мультимедиа»</a:t>
            </a:r>
            <a:r>
              <a:rPr lang="ru-RU" altLang="ru-RU" sz="2400" b="1" dirty="0"/>
              <a:t> </a:t>
            </a:r>
            <a:r>
              <a:rPr lang="ru-RU" altLang="ru-RU" sz="2400" dirty="0"/>
              <a:t>дословно обозначает «многие среды» и трактуется как объединение текста, звука, графики и видео в одном информационном объекте.</a:t>
            </a:r>
          </a:p>
        </p:txBody>
      </p:sp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551383" y="2636912"/>
            <a:ext cx="1116123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3538" eaLnBrk="1" hangingPunct="1"/>
            <a:r>
              <a:rPr lang="ru-RU" altLang="ru-RU" sz="2400" b="1" i="1" dirty="0">
                <a:solidFill>
                  <a:srgbClr val="FF662B"/>
                </a:solidFill>
              </a:rPr>
              <a:t>Технология мультимедиа </a:t>
            </a:r>
            <a:r>
              <a:rPr lang="ru-RU" altLang="ru-RU" sz="2400" dirty="0"/>
              <a:t>- это технология, обеспечивающая одновременную работу со звуком, видеороликами, </a:t>
            </a:r>
            <a:r>
              <a:rPr lang="ru-RU" altLang="ru-RU" sz="2400" dirty="0" err="1"/>
              <a:t>анимациями</a:t>
            </a:r>
            <a:r>
              <a:rPr lang="ru-RU" altLang="ru-RU" sz="2400" dirty="0"/>
              <a:t>, статическими изображениями и текстами в интерактивном (диалоговом) режиме.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3359696" y="2564357"/>
            <a:ext cx="6842125" cy="576262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Объединение в одном продукте текстовой,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графической, аудио-, видеоинформации, анимации</a:t>
            </a:r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3359696" y="3285083"/>
            <a:ext cx="6842125" cy="287337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Наличие интерактивного (диалогового) режима работы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59696" y="3716883"/>
            <a:ext cx="6842125" cy="287337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Возможность быстрого поиска информации</a:t>
            </a: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359696" y="4148683"/>
            <a:ext cx="6842125" cy="288925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Широкие возможности навигации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359696" y="4580482"/>
            <a:ext cx="6842125" cy="576262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Возможность работы в реальном времени, </a:t>
            </a:r>
          </a:p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в замедленном или ускоренном темпе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359696" y="5301208"/>
            <a:ext cx="6842125" cy="358775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>
                <a:solidFill>
                  <a:srgbClr val="FFFFFF"/>
                </a:solidFill>
                <a:latin typeface="Arial" charset="0"/>
                <a:cs typeface="Arial" charset="0"/>
              </a:rPr>
              <a:t>Дружественный пользовательский интерфейс</a:t>
            </a:r>
          </a:p>
        </p:txBody>
      </p:sp>
      <p:sp>
        <p:nvSpPr>
          <p:cNvPr id="29708" name="Line 12"/>
          <p:cNvSpPr>
            <a:spLocks noChangeShapeType="1"/>
          </p:cNvSpPr>
          <p:nvPr/>
        </p:nvSpPr>
        <p:spPr bwMode="auto">
          <a:xfrm flipH="1">
            <a:off x="2711995" y="2384969"/>
            <a:ext cx="0" cy="306070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496095" y="1700758"/>
            <a:ext cx="4176712" cy="720725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latin typeface="Arial" charset="0"/>
                <a:cs typeface="Arial" charset="0"/>
              </a:rPr>
              <a:t>Особенности </a:t>
            </a:r>
          </a:p>
          <a:p>
            <a:pPr algn="ctr">
              <a:defRPr/>
            </a:pPr>
            <a:r>
              <a:rPr lang="ru-RU" sz="2000">
                <a:solidFill>
                  <a:srgbClr val="FFFFFF"/>
                </a:solidFill>
                <a:latin typeface="Arial" charset="0"/>
                <a:cs typeface="Arial" charset="0"/>
              </a:rPr>
              <a:t>мультимедийных продуктов</a:t>
            </a:r>
          </a:p>
        </p:txBody>
      </p:sp>
      <p:sp>
        <p:nvSpPr>
          <p:cNvPr id="9" name="Line 12"/>
          <p:cNvSpPr>
            <a:spLocks noChangeShapeType="1"/>
          </p:cNvSpPr>
          <p:nvPr/>
        </p:nvSpPr>
        <p:spPr bwMode="auto">
          <a:xfrm>
            <a:off x="2711995" y="3429544"/>
            <a:ext cx="647700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Line 12"/>
          <p:cNvSpPr>
            <a:spLocks noChangeShapeType="1"/>
          </p:cNvSpPr>
          <p:nvPr/>
        </p:nvSpPr>
        <p:spPr bwMode="auto">
          <a:xfrm>
            <a:off x="2711995" y="3861344"/>
            <a:ext cx="647700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>
            <a:off x="2711995" y="4293144"/>
            <a:ext cx="647700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2711995" y="4797969"/>
            <a:ext cx="647700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1" name="Line 12"/>
          <p:cNvSpPr>
            <a:spLocks noChangeShapeType="1"/>
          </p:cNvSpPr>
          <p:nvPr/>
        </p:nvSpPr>
        <p:spPr bwMode="auto">
          <a:xfrm>
            <a:off x="2711995" y="2853282"/>
            <a:ext cx="647700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2" name="Line 12"/>
          <p:cNvSpPr>
            <a:spLocks noChangeShapeType="1"/>
          </p:cNvSpPr>
          <p:nvPr/>
        </p:nvSpPr>
        <p:spPr bwMode="auto">
          <a:xfrm>
            <a:off x="2711995" y="5444082"/>
            <a:ext cx="647700" cy="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7" name="Заголовок 2"/>
          <p:cNvSpPr>
            <a:spLocks/>
          </p:cNvSpPr>
          <p:nvPr/>
        </p:nvSpPr>
        <p:spPr bwMode="auto">
          <a:xfrm>
            <a:off x="551384" y="404663"/>
            <a:ext cx="11161240" cy="7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31314D"/>
                </a:solidFill>
              </a:rPr>
              <a:t>Мультимедийные продукты</a:t>
            </a:r>
            <a:endParaRPr lang="ru-RU" altLang="ru-RU" sz="4400" b="1" dirty="0">
              <a:solidFill>
                <a:srgbClr val="3131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41" name="Picture 5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372" y="2015137"/>
            <a:ext cx="4608513" cy="365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4" name="Picture 6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548" y="2015567"/>
            <a:ext cx="5113337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5" name="Picture 6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304" y="2017067"/>
            <a:ext cx="4824412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48" name="Picture 6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0707" y="2029704"/>
            <a:ext cx="5184775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3" name="Picture 6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8133" y="2015755"/>
            <a:ext cx="53276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6" name="Picture 7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2304" y="2024740"/>
            <a:ext cx="44735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58" name="Picture 7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9721" y="2015771"/>
            <a:ext cx="5472113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1" name="Picture 7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892" y="2019247"/>
            <a:ext cx="5545137" cy="415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3" name="Picture 7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3893" y="2029391"/>
            <a:ext cx="511175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5" name="Picture 8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373" y="2028116"/>
            <a:ext cx="5616575" cy="371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67" name="Picture 8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047" y="2029477"/>
            <a:ext cx="5616575" cy="350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5" name="Picture 2" descr="Картинка 4 из 687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047" y="2031089"/>
            <a:ext cx="50768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6" name="Picture 6" descr="Картинка 31 из 687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9047" y="2013714"/>
            <a:ext cx="50768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68" name="Picture 6" descr="Картинка 44 из 1193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4068" y="2029590"/>
            <a:ext cx="3929063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40" name="Text Box 56"/>
          <p:cNvSpPr txBox="1">
            <a:spLocks noChangeArrowheads="1"/>
          </p:cNvSpPr>
          <p:nvPr/>
        </p:nvSpPr>
        <p:spPr bwMode="auto">
          <a:xfrm>
            <a:off x="1124272" y="2311170"/>
            <a:ext cx="2966545" cy="461665"/>
          </a:xfrm>
          <a:prstGeom prst="rect">
            <a:avLst/>
          </a:prstGeom>
          <a:solidFill>
            <a:srgbClr val="E2E2E2"/>
          </a:solidFill>
          <a:ln w="28575">
            <a:solidFill>
              <a:srgbClr val="117BB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dirty="0"/>
              <a:t>Образование</a:t>
            </a:r>
          </a:p>
        </p:txBody>
      </p:sp>
      <p:sp>
        <p:nvSpPr>
          <p:cNvPr id="16457" name="Text Box 73"/>
          <p:cNvSpPr txBox="1">
            <a:spLocks noChangeArrowheads="1"/>
          </p:cNvSpPr>
          <p:nvPr/>
        </p:nvSpPr>
        <p:spPr bwMode="auto">
          <a:xfrm>
            <a:off x="1124272" y="2311170"/>
            <a:ext cx="2966546" cy="850900"/>
          </a:xfrm>
          <a:prstGeom prst="rect">
            <a:avLst/>
          </a:prstGeom>
          <a:solidFill>
            <a:srgbClr val="E2E2E2"/>
          </a:solidFill>
          <a:ln w="28575">
            <a:solidFill>
              <a:srgbClr val="117BB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dirty="0"/>
              <a:t>Культура и искусство</a:t>
            </a:r>
          </a:p>
        </p:txBody>
      </p:sp>
      <p:sp>
        <p:nvSpPr>
          <p:cNvPr id="16455" name="Text Box 71"/>
          <p:cNvSpPr txBox="1">
            <a:spLocks noChangeArrowheads="1"/>
          </p:cNvSpPr>
          <p:nvPr/>
        </p:nvSpPr>
        <p:spPr bwMode="auto">
          <a:xfrm>
            <a:off x="1124272" y="2311170"/>
            <a:ext cx="2966546" cy="830997"/>
          </a:xfrm>
          <a:prstGeom prst="rect">
            <a:avLst/>
          </a:prstGeom>
          <a:solidFill>
            <a:srgbClr val="E2E2E2"/>
          </a:solidFill>
          <a:ln w="28575">
            <a:solidFill>
              <a:srgbClr val="117BB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dirty="0"/>
              <a:t>Компьютерные игры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2819685" y="1093163"/>
            <a:ext cx="6624638" cy="792163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" charset="0"/>
                <a:cs typeface="Arial" charset="0"/>
              </a:rPr>
              <a:t>Применение </a:t>
            </a:r>
          </a:p>
          <a:p>
            <a:pPr algn="ctr">
              <a:defRPr/>
            </a:pPr>
            <a:r>
              <a:rPr lang="ru-RU" sz="2400">
                <a:solidFill>
                  <a:srgbClr val="FFFFFF"/>
                </a:solidFill>
                <a:latin typeface="Arial" charset="0"/>
                <a:cs typeface="Arial" charset="0"/>
              </a:rPr>
              <a:t>мультимедийных технологий</a:t>
            </a:r>
          </a:p>
        </p:txBody>
      </p:sp>
      <p:sp>
        <p:nvSpPr>
          <p:cNvPr id="16442" name="Text Box 58"/>
          <p:cNvSpPr txBox="1">
            <a:spLocks noChangeArrowheads="1"/>
          </p:cNvSpPr>
          <p:nvPr/>
        </p:nvSpPr>
        <p:spPr bwMode="auto">
          <a:xfrm>
            <a:off x="4943475" y="6021389"/>
            <a:ext cx="511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Электронный учебник</a:t>
            </a:r>
          </a:p>
        </p:txBody>
      </p:sp>
      <p:sp>
        <p:nvSpPr>
          <p:cNvPr id="16443" name="Text Box 59"/>
          <p:cNvSpPr txBox="1">
            <a:spLocks noChangeArrowheads="1"/>
          </p:cNvSpPr>
          <p:nvPr/>
        </p:nvSpPr>
        <p:spPr bwMode="auto">
          <a:xfrm>
            <a:off x="5016500" y="6308726"/>
            <a:ext cx="5113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Мультимедийная энциклопедия</a:t>
            </a:r>
          </a:p>
        </p:txBody>
      </p:sp>
      <p:sp>
        <p:nvSpPr>
          <p:cNvPr id="16446" name="Text Box 62"/>
          <p:cNvSpPr txBox="1">
            <a:spLocks noChangeArrowheads="1"/>
          </p:cNvSpPr>
          <p:nvPr/>
        </p:nvSpPr>
        <p:spPr bwMode="auto">
          <a:xfrm>
            <a:off x="4872039" y="6237289"/>
            <a:ext cx="540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Мультимедийный справочник</a:t>
            </a:r>
          </a:p>
        </p:txBody>
      </p:sp>
      <p:sp>
        <p:nvSpPr>
          <p:cNvPr id="16447" name="Text Box 63"/>
          <p:cNvSpPr txBox="1">
            <a:spLocks noChangeArrowheads="1"/>
          </p:cNvSpPr>
          <p:nvPr/>
        </p:nvSpPr>
        <p:spPr bwMode="auto">
          <a:xfrm>
            <a:off x="4800601" y="6237289"/>
            <a:ext cx="54006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Виртуальная лаборатория</a:t>
            </a:r>
          </a:p>
        </p:txBody>
      </p:sp>
      <p:sp>
        <p:nvSpPr>
          <p:cNvPr id="16451" name="Text Box 67"/>
          <p:cNvSpPr txBox="1">
            <a:spLocks noChangeArrowheads="1"/>
          </p:cNvSpPr>
          <p:nvPr/>
        </p:nvSpPr>
        <p:spPr bwMode="auto">
          <a:xfrm>
            <a:off x="5232401" y="6229013"/>
            <a:ext cx="52562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Система компьютерного моделирования</a:t>
            </a:r>
          </a:p>
        </p:txBody>
      </p:sp>
      <p:sp>
        <p:nvSpPr>
          <p:cNvPr id="16454" name="Text Box 70"/>
          <p:cNvSpPr txBox="1">
            <a:spLocks noChangeArrowheads="1"/>
          </p:cNvSpPr>
          <p:nvPr/>
        </p:nvSpPr>
        <p:spPr bwMode="auto">
          <a:xfrm>
            <a:off x="4842926" y="6178038"/>
            <a:ext cx="53292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Реклама</a:t>
            </a:r>
          </a:p>
        </p:txBody>
      </p:sp>
      <p:sp>
        <p:nvSpPr>
          <p:cNvPr id="16459" name="Text Box 75"/>
          <p:cNvSpPr txBox="1">
            <a:spLocks noChangeArrowheads="1"/>
          </p:cNvSpPr>
          <p:nvPr/>
        </p:nvSpPr>
        <p:spPr bwMode="auto">
          <a:xfrm>
            <a:off x="5052220" y="6243640"/>
            <a:ext cx="54721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Компьютерный гид</a:t>
            </a:r>
          </a:p>
        </p:txBody>
      </p:sp>
      <p:sp>
        <p:nvSpPr>
          <p:cNvPr id="16460" name="Text Box 76"/>
          <p:cNvSpPr txBox="1">
            <a:spLocks noChangeArrowheads="1"/>
          </p:cNvSpPr>
          <p:nvPr/>
        </p:nvSpPr>
        <p:spPr bwMode="auto">
          <a:xfrm>
            <a:off x="4458891" y="6214387"/>
            <a:ext cx="5976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/>
              <a:t>Виртуальные экскурсии по музеям (Эрмитаж)</a:t>
            </a:r>
          </a:p>
        </p:txBody>
      </p:sp>
      <p:sp>
        <p:nvSpPr>
          <p:cNvPr id="16462" name="Text Box 78"/>
          <p:cNvSpPr txBox="1">
            <a:spLocks noChangeArrowheads="1"/>
          </p:cNvSpPr>
          <p:nvPr/>
        </p:nvSpPr>
        <p:spPr bwMode="auto">
          <a:xfrm>
            <a:off x="4440238" y="6257475"/>
            <a:ext cx="59769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Виртуальные экскурсии по миру (Нью-Йорк)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4021817" y="6184955"/>
            <a:ext cx="59769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000" dirty="0"/>
              <a:t>Цифровая коллекция живописи</a:t>
            </a:r>
          </a:p>
        </p:txBody>
      </p:sp>
      <p:sp>
        <p:nvSpPr>
          <p:cNvPr id="16466" name="Text Box 82"/>
          <p:cNvSpPr txBox="1">
            <a:spLocks noChangeArrowheads="1"/>
          </p:cNvSpPr>
          <p:nvPr/>
        </p:nvSpPr>
        <p:spPr bwMode="auto">
          <a:xfrm>
            <a:off x="4152107" y="6091239"/>
            <a:ext cx="6553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ru-RU" sz="2000"/>
              <a:t>Цифровая коллекция музыкальных произведений</a:t>
            </a:r>
          </a:p>
        </p:txBody>
      </p:sp>
      <p:sp>
        <p:nvSpPr>
          <p:cNvPr id="3" name="Text Box 65"/>
          <p:cNvSpPr txBox="1">
            <a:spLocks noChangeArrowheads="1"/>
          </p:cNvSpPr>
          <p:nvPr/>
        </p:nvSpPr>
        <p:spPr bwMode="auto">
          <a:xfrm>
            <a:off x="1126333" y="2311170"/>
            <a:ext cx="2964484" cy="461665"/>
          </a:xfrm>
          <a:prstGeom prst="rect">
            <a:avLst/>
          </a:prstGeom>
          <a:solidFill>
            <a:srgbClr val="E2E2E2"/>
          </a:solidFill>
          <a:ln w="28575">
            <a:solidFill>
              <a:srgbClr val="117BB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dirty="0"/>
              <a:t>Экскурсии</a:t>
            </a:r>
          </a:p>
        </p:txBody>
      </p:sp>
      <p:sp>
        <p:nvSpPr>
          <p:cNvPr id="2" name="Заголовок 1"/>
          <p:cNvSpPr>
            <a:spLocks/>
          </p:cNvSpPr>
          <p:nvPr/>
        </p:nvSpPr>
        <p:spPr bwMode="auto">
          <a:xfrm>
            <a:off x="4368452" y="6005120"/>
            <a:ext cx="5813746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dirty="0"/>
              <a:t>Экспертные медицинские системы</a:t>
            </a:r>
          </a:p>
        </p:txBody>
      </p:sp>
      <p:sp>
        <p:nvSpPr>
          <p:cNvPr id="36" name="Заголовок 2"/>
          <p:cNvSpPr>
            <a:spLocks/>
          </p:cNvSpPr>
          <p:nvPr/>
        </p:nvSpPr>
        <p:spPr bwMode="auto">
          <a:xfrm>
            <a:off x="551384" y="404663"/>
            <a:ext cx="11161240" cy="7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31314D"/>
                </a:solidFill>
              </a:rPr>
              <a:t>Области использования мультимедиа</a:t>
            </a:r>
            <a:endParaRPr lang="ru-RU" altLang="ru-RU" sz="4400" b="1" dirty="0">
              <a:solidFill>
                <a:srgbClr val="31314D"/>
              </a:solidFill>
            </a:endParaRPr>
          </a:p>
        </p:txBody>
      </p:sp>
      <p:sp>
        <p:nvSpPr>
          <p:cNvPr id="16452" name="Text Box 68"/>
          <p:cNvSpPr txBox="1">
            <a:spLocks noChangeArrowheads="1"/>
          </p:cNvSpPr>
          <p:nvPr/>
        </p:nvSpPr>
        <p:spPr bwMode="auto">
          <a:xfrm>
            <a:off x="1115201" y="2297059"/>
            <a:ext cx="2975616" cy="461665"/>
          </a:xfrm>
          <a:prstGeom prst="rect">
            <a:avLst/>
          </a:prstGeom>
          <a:solidFill>
            <a:srgbClr val="E2E2E2"/>
          </a:solidFill>
          <a:ln w="28575">
            <a:solidFill>
              <a:srgbClr val="117BB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Бизнес</a:t>
            </a:r>
          </a:p>
        </p:txBody>
      </p:sp>
      <p:sp>
        <p:nvSpPr>
          <p:cNvPr id="16449" name="Text Box 65"/>
          <p:cNvSpPr txBox="1">
            <a:spLocks noChangeArrowheads="1"/>
          </p:cNvSpPr>
          <p:nvPr/>
        </p:nvSpPr>
        <p:spPr bwMode="auto">
          <a:xfrm>
            <a:off x="1124272" y="2297058"/>
            <a:ext cx="2968133" cy="461665"/>
          </a:xfrm>
          <a:prstGeom prst="rect">
            <a:avLst/>
          </a:prstGeom>
          <a:solidFill>
            <a:srgbClr val="E2E2E2"/>
          </a:solidFill>
          <a:ln w="28575">
            <a:solidFill>
              <a:srgbClr val="117BB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/>
              <a:t>Наука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6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6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16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6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6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1000"/>
                                        <p:tgtEl>
                                          <p:spTgt spid="18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16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1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1000"/>
                                        <p:tgtEl>
                                          <p:spTgt spid="1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16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16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1000"/>
                                        <p:tgtEl>
                                          <p:spTgt spid="16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16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16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16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6" dur="1000"/>
                                        <p:tgtEl>
                                          <p:spTgt spid="16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1000"/>
                                        <p:tgtEl>
                                          <p:spTgt spid="16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1000"/>
                                        <p:tgtEl>
                                          <p:spTgt spid="16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1000"/>
                                        <p:tgtEl>
                                          <p:spTgt spid="16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0" dur="1000"/>
                                        <p:tgtEl>
                                          <p:spTgt spid="1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1000"/>
                                        <p:tgtEl>
                                          <p:spTgt spid="16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1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000"/>
                                        <p:tgtEl>
                                          <p:spTgt spid="16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8" dur="1000"/>
                                        <p:tgtEl>
                                          <p:spTgt spid="16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1000"/>
                                        <p:tgtEl>
                                          <p:spTgt spid="16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40" grpId="0" animBg="1"/>
      <p:bldP spid="16440" grpId="1" animBg="1"/>
      <p:bldP spid="16457" grpId="0" animBg="1"/>
      <p:bldP spid="16457" grpId="1" animBg="1"/>
      <p:bldP spid="16455" grpId="0" animBg="1"/>
      <p:bldP spid="16455" grpId="1" animBg="1"/>
      <p:bldP spid="8" grpId="0" animBg="1"/>
      <p:bldP spid="16442" grpId="0"/>
      <p:bldP spid="16442" grpId="1"/>
      <p:bldP spid="16443" grpId="0"/>
      <p:bldP spid="16443" grpId="1"/>
      <p:bldP spid="16446" grpId="0"/>
      <p:bldP spid="16446" grpId="1"/>
      <p:bldP spid="16447" grpId="0"/>
      <p:bldP spid="16447" grpId="1"/>
      <p:bldP spid="16451" grpId="0"/>
      <p:bldP spid="16451" grpId="1"/>
      <p:bldP spid="16454" grpId="0"/>
      <p:bldP spid="16454" grpId="1"/>
      <p:bldP spid="16459" grpId="0"/>
      <p:bldP spid="16459" grpId="1"/>
      <p:bldP spid="16460" grpId="0"/>
      <p:bldP spid="16460" grpId="1"/>
      <p:bldP spid="16462" grpId="0"/>
      <p:bldP spid="16464" grpId="0"/>
      <p:bldP spid="16464" grpId="1"/>
      <p:bldP spid="16466" grpId="0"/>
      <p:bldP spid="16466" grpId="1"/>
      <p:bldP spid="3" grpId="0" animBg="1"/>
      <p:bldP spid="2" grpId="0"/>
      <p:bldP spid="2" grpId="1"/>
      <p:bldP spid="16452" grpId="0" animBg="1"/>
      <p:bldP spid="16452" grpId="1" animBg="1"/>
      <p:bldP spid="16449" grpId="0" animBg="1"/>
      <p:bldP spid="1644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523189" y="2004446"/>
            <a:ext cx="11161240" cy="830997"/>
          </a:xfrm>
          <a:prstGeom prst="rect">
            <a:avLst/>
          </a:prstGeom>
          <a:solidFill>
            <a:srgbClr val="E2E2E2"/>
          </a:solidFill>
          <a:ln w="38100">
            <a:solidFill>
              <a:srgbClr val="117BB8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3538" eaLnBrk="1" hangingPunct="1"/>
            <a:r>
              <a:rPr lang="ru-RU" altLang="ru-RU" sz="2400" dirty="0"/>
              <a:t>Для работы с мультимедийными продуктами в комплекте компьютера должны быть:</a:t>
            </a:r>
            <a:endParaRPr lang="ru-RU" altLang="ru-RU" sz="2000" dirty="0"/>
          </a:p>
        </p:txBody>
      </p:sp>
      <p:pic>
        <p:nvPicPr>
          <p:cNvPr id="16470" name="Picture 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1695" y="3218430"/>
            <a:ext cx="128746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1" name="Picture 8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2467" y="3219110"/>
            <a:ext cx="874712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2" name="Picture 8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2425" y="4335122"/>
            <a:ext cx="158908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3" name="Picture 8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29800" y="4339545"/>
            <a:ext cx="18319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74" name="Picture 9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79566" y="3277847"/>
            <a:ext cx="904875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75" name="Text Box 91"/>
          <p:cNvSpPr txBox="1">
            <a:spLocks noChangeArrowheads="1"/>
          </p:cNvSpPr>
          <p:nvPr/>
        </p:nvSpPr>
        <p:spPr bwMode="auto">
          <a:xfrm>
            <a:off x="893876" y="4587875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 err="1"/>
              <a:t>Аудиколонки</a:t>
            </a:r>
            <a:r>
              <a:rPr lang="ru-RU" altLang="ru-RU" dirty="0"/>
              <a:t> </a:t>
            </a:r>
          </a:p>
        </p:txBody>
      </p:sp>
      <p:sp>
        <p:nvSpPr>
          <p:cNvPr id="16476" name="Text Box 92"/>
          <p:cNvSpPr txBox="1">
            <a:spLocks noChangeArrowheads="1"/>
          </p:cNvSpPr>
          <p:nvPr/>
        </p:nvSpPr>
        <p:spPr bwMode="auto">
          <a:xfrm>
            <a:off x="5220550" y="4587875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Наушники </a:t>
            </a:r>
          </a:p>
        </p:txBody>
      </p:sp>
      <p:sp>
        <p:nvSpPr>
          <p:cNvPr id="16477" name="Text Box 93"/>
          <p:cNvSpPr txBox="1">
            <a:spLocks noChangeArrowheads="1"/>
          </p:cNvSpPr>
          <p:nvPr/>
        </p:nvSpPr>
        <p:spPr bwMode="auto">
          <a:xfrm>
            <a:off x="9339263" y="4587875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Микрофон</a:t>
            </a:r>
          </a:p>
        </p:txBody>
      </p:sp>
      <p:sp>
        <p:nvSpPr>
          <p:cNvPr id="16478" name="Text Box 94"/>
          <p:cNvSpPr txBox="1">
            <a:spLocks noChangeArrowheads="1"/>
          </p:cNvSpPr>
          <p:nvPr/>
        </p:nvSpPr>
        <p:spPr bwMode="auto">
          <a:xfrm>
            <a:off x="7345419" y="5782923"/>
            <a:ext cx="1943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Звуковая карта</a:t>
            </a:r>
          </a:p>
        </p:txBody>
      </p:sp>
      <p:sp>
        <p:nvSpPr>
          <p:cNvPr id="16479" name="Text Box 95"/>
          <p:cNvSpPr txBox="1">
            <a:spLocks noChangeArrowheads="1"/>
          </p:cNvSpPr>
          <p:nvPr/>
        </p:nvSpPr>
        <p:spPr bwMode="auto">
          <a:xfrm>
            <a:off x="2711451" y="5645604"/>
            <a:ext cx="28082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dirty="0"/>
              <a:t>Устройство для чтения оптических дисков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551384" y="1096962"/>
            <a:ext cx="1116124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3538" eaLnBrk="1" hangingPunct="1"/>
            <a:r>
              <a:rPr lang="ru-RU" altLang="ru-RU" sz="2400" dirty="0"/>
              <a:t>Для хранения и распространения мультимедийных продуктов используются оптические диски. </a:t>
            </a:r>
          </a:p>
        </p:txBody>
      </p:sp>
      <p:sp>
        <p:nvSpPr>
          <p:cNvPr id="15" name="Заголовок 2"/>
          <p:cNvSpPr>
            <a:spLocks/>
          </p:cNvSpPr>
          <p:nvPr/>
        </p:nvSpPr>
        <p:spPr bwMode="auto">
          <a:xfrm>
            <a:off x="551384" y="404663"/>
            <a:ext cx="11161240" cy="7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31314D"/>
                </a:solidFill>
              </a:rPr>
              <a:t>Мультимедийное оборудование</a:t>
            </a:r>
            <a:endParaRPr lang="ru-RU" altLang="ru-RU" sz="4400" b="1" dirty="0">
              <a:solidFill>
                <a:srgbClr val="3131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6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6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6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6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6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6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6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6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69" grpId="0" animBg="1"/>
      <p:bldP spid="16475" grpId="0"/>
      <p:bldP spid="16476" grpId="0"/>
      <p:bldP spid="16477" grpId="0"/>
      <p:bldP spid="16478" grpId="0"/>
      <p:bldP spid="16479" grpId="0"/>
      <p:bldP spid="164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4"/>
          <p:cNvSpPr txBox="1">
            <a:spLocks noChangeArrowheads="1"/>
          </p:cNvSpPr>
          <p:nvPr/>
        </p:nvSpPr>
        <p:spPr bwMode="auto">
          <a:xfrm>
            <a:off x="3359672" y="3067052"/>
            <a:ext cx="208756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= K </a:t>
            </a:r>
            <a:r>
              <a:rPr lang="ru-RU" altLang="ru-RU" sz="2400" dirty="0">
                <a:sym typeface="Symbol" panose="05050102010706020507" pitchFamily="18" charset="2"/>
              </a:rPr>
              <a:t>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dirty="0">
                <a:sym typeface="Symbol" panose="05050102010706020507" pitchFamily="18" charset="2"/>
              </a:rPr>
              <a:t>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</a:t>
            </a:r>
            <a:r>
              <a:rPr lang="ru-RU" altLang="ru-RU" sz="2400" dirty="0">
                <a:sym typeface="Symbol" panose="05050102010706020507" pitchFamily="18" charset="2"/>
              </a:rPr>
              <a:t></a:t>
            </a: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  <a:p>
            <a:pPr algn="just" eaLnBrk="1" hangingPunct="1"/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= 2</a:t>
            </a:r>
            <a:r>
              <a:rPr lang="en-US" altLang="ru-RU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ru-RU" alt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7507171" y="3938589"/>
            <a:ext cx="2413000" cy="1097182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latin typeface="Arial" charset="0"/>
                <a:cs typeface="Arial" charset="0"/>
              </a:rPr>
              <a:t>Разрядность</a:t>
            </a:r>
          </a:p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latin typeface="Arial" charset="0"/>
                <a:cs typeface="Arial" charset="0"/>
              </a:rPr>
              <a:t>дискретизации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273420" y="3888585"/>
            <a:ext cx="2413000" cy="1147186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latin typeface="Arial" charset="0"/>
                <a:cs typeface="Arial" charset="0"/>
              </a:rPr>
              <a:t>Частота </a:t>
            </a:r>
          </a:p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latin typeface="Arial" charset="0"/>
                <a:cs typeface="Arial" charset="0"/>
              </a:rPr>
              <a:t>дискретизации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3482407" y="2652632"/>
            <a:ext cx="1189244" cy="1286748"/>
          </a:xfrm>
          <a:prstGeom prst="line">
            <a:avLst/>
          </a:prstGeom>
          <a:ln>
            <a:solidFill>
              <a:srgbClr val="FF662B"/>
            </a:solidFill>
            <a:headEnd type="triangle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H="1" flipV="1">
            <a:off x="7485381" y="2663011"/>
            <a:ext cx="1266346" cy="1281096"/>
          </a:xfrm>
          <a:prstGeom prst="line">
            <a:avLst/>
          </a:prstGeom>
          <a:ln>
            <a:solidFill>
              <a:srgbClr val="FF662B"/>
            </a:solidFill>
            <a:headEnd type="triangle" w="med" len="med"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Text Box 114"/>
          <p:cNvSpPr txBox="1">
            <a:spLocks noChangeArrowheads="1"/>
          </p:cNvSpPr>
          <p:nvPr/>
        </p:nvSpPr>
        <p:spPr bwMode="auto">
          <a:xfrm>
            <a:off x="622821" y="5083177"/>
            <a:ext cx="7632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2200" dirty="0"/>
              <a:t>256 = 2</a:t>
            </a:r>
            <a:r>
              <a:rPr lang="en-US" altLang="ru-RU" sz="24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altLang="ru-RU" sz="2200" dirty="0"/>
              <a:t>,</a:t>
            </a:r>
            <a:r>
              <a:rPr lang="en-US" altLang="ru-RU" sz="2200" dirty="0"/>
              <a:t> </a:t>
            </a:r>
            <a:r>
              <a:rPr lang="en-US" altLang="ru-RU" sz="2200" baseline="30000" dirty="0"/>
              <a:t> </a:t>
            </a:r>
            <a:r>
              <a:rPr lang="en-US" altLang="ru-RU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200" dirty="0"/>
              <a:t>= 8</a:t>
            </a:r>
            <a:r>
              <a:rPr lang="ru-RU" altLang="ru-RU" sz="2200" dirty="0"/>
              <a:t>(бит) = 1 байт, 1 мин. = 60 сек.</a:t>
            </a:r>
          </a:p>
          <a:p>
            <a:pPr algn="just" eaLnBrk="1" hangingPunct="1"/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altLang="ru-RU" sz="2200" dirty="0"/>
              <a:t>= 800</a:t>
            </a:r>
            <a:r>
              <a:rPr lang="ru-RU" altLang="ru-RU" sz="2200" dirty="0">
                <a:sym typeface="Symbol" panose="05050102010706020507" pitchFamily="18" charset="2"/>
              </a:rPr>
              <a:t></a:t>
            </a:r>
            <a:r>
              <a:rPr lang="ru-RU" altLang="ru-RU" sz="2200" dirty="0"/>
              <a:t>600</a:t>
            </a:r>
            <a:r>
              <a:rPr lang="ru-RU" altLang="ru-RU" sz="2200" dirty="0">
                <a:sym typeface="Symbol" panose="05050102010706020507" pitchFamily="18" charset="2"/>
              </a:rPr>
              <a:t>  </a:t>
            </a:r>
            <a:r>
              <a:rPr lang="ru-RU" altLang="ru-RU" sz="2200" dirty="0"/>
              <a:t>1 </a:t>
            </a:r>
            <a:r>
              <a:rPr lang="ru-RU" altLang="ru-RU" sz="2200" dirty="0">
                <a:sym typeface="Symbol" panose="05050102010706020507" pitchFamily="18" charset="2"/>
              </a:rPr>
              <a:t> </a:t>
            </a:r>
            <a:r>
              <a:rPr lang="ru-RU" altLang="ru-RU" sz="2200" dirty="0"/>
              <a:t>16 </a:t>
            </a:r>
            <a:r>
              <a:rPr lang="ru-RU" altLang="ru-RU" sz="2200" dirty="0">
                <a:sym typeface="Symbol" panose="05050102010706020507" pitchFamily="18" charset="2"/>
              </a:rPr>
              <a:t></a:t>
            </a:r>
            <a:r>
              <a:rPr lang="ru-RU" altLang="ru-RU" sz="2200" dirty="0"/>
              <a:t> 60 = 460 800 000 байт = 444 Мб</a:t>
            </a:r>
          </a:p>
        </p:txBody>
      </p:sp>
      <p:sp>
        <p:nvSpPr>
          <p:cNvPr id="5" name="Text Box 114"/>
          <p:cNvSpPr txBox="1">
            <a:spLocks noChangeArrowheads="1"/>
          </p:cNvSpPr>
          <p:nvPr/>
        </p:nvSpPr>
        <p:spPr bwMode="auto">
          <a:xfrm>
            <a:off x="449944" y="2663011"/>
            <a:ext cx="7777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3538" algn="just" eaLnBrk="1" hangingPunct="1"/>
            <a:r>
              <a:rPr lang="ru-RU" altLang="ru-RU" sz="2200" b="1" i="1" u="sng" dirty="0">
                <a:solidFill>
                  <a:srgbClr val="FF662B"/>
                </a:solidFill>
              </a:rPr>
              <a:t>Решение</a:t>
            </a:r>
            <a:r>
              <a:rPr lang="ru-RU" altLang="ru-RU" sz="2200" b="1" i="1" dirty="0">
                <a:solidFill>
                  <a:srgbClr val="FF662B"/>
                </a:solidFill>
              </a:rPr>
              <a:t>.</a:t>
            </a:r>
            <a:r>
              <a:rPr lang="ru-RU" altLang="ru-RU" sz="2200" dirty="0"/>
              <a:t> </a:t>
            </a:r>
          </a:p>
        </p:txBody>
      </p:sp>
      <p:sp>
        <p:nvSpPr>
          <p:cNvPr id="74" name="Заголовок 2"/>
          <p:cNvSpPr>
            <a:spLocks/>
          </p:cNvSpPr>
          <p:nvPr/>
        </p:nvSpPr>
        <p:spPr bwMode="auto">
          <a:xfrm>
            <a:off x="551384" y="686829"/>
            <a:ext cx="11161240" cy="7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31314D"/>
                </a:solidFill>
              </a:rPr>
              <a:t>Звук и видео как составляющие мультимедиа</a:t>
            </a:r>
          </a:p>
        </p:txBody>
      </p:sp>
      <p:sp>
        <p:nvSpPr>
          <p:cNvPr id="4" name="Text Box 114"/>
          <p:cNvSpPr txBox="1">
            <a:spLocks noChangeArrowheads="1"/>
          </p:cNvSpPr>
          <p:nvPr/>
        </p:nvSpPr>
        <p:spPr bwMode="auto">
          <a:xfrm>
            <a:off x="449944" y="1544637"/>
            <a:ext cx="1126268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3538" eaLnBrk="1" hangingPunct="1"/>
            <a:r>
              <a:rPr lang="ru-RU" altLang="ru-RU" sz="2200" b="1" i="1" u="sng" dirty="0" smtClean="0">
                <a:solidFill>
                  <a:srgbClr val="FF662B"/>
                </a:solidFill>
              </a:rPr>
              <a:t>Задача</a:t>
            </a:r>
            <a:r>
              <a:rPr lang="ru-RU" altLang="ru-RU" sz="2200" b="1" i="1" dirty="0" smtClean="0">
                <a:solidFill>
                  <a:srgbClr val="FF662B"/>
                </a:solidFill>
              </a:rPr>
              <a:t>.</a:t>
            </a:r>
            <a:r>
              <a:rPr lang="ru-RU" altLang="ru-RU" sz="2200" dirty="0" smtClean="0"/>
              <a:t> Рассчитать </a:t>
            </a:r>
            <a:r>
              <a:rPr lang="ru-RU" altLang="ru-RU" sz="2200" dirty="0"/>
              <a:t>объём памяти, необходимой для представления одноминутного фильма на экране монитора с пространственным разрешением 800</a:t>
            </a:r>
            <a:r>
              <a:rPr lang="ru-RU" altLang="ru-RU" sz="2200" dirty="0">
                <a:sym typeface="Symbol" panose="05050102010706020507" pitchFamily="18" charset="2"/>
              </a:rPr>
              <a:t>  </a:t>
            </a:r>
            <a:r>
              <a:rPr lang="ru-RU" altLang="ru-RU" sz="2200" dirty="0"/>
              <a:t>600 пикселей и палитрой из 256 цветов.</a:t>
            </a:r>
          </a:p>
        </p:txBody>
      </p:sp>
      <p:sp>
        <p:nvSpPr>
          <p:cNvPr id="19506" name="Text Box 50"/>
          <p:cNvSpPr txBox="1">
            <a:spLocks noChangeArrowheads="1"/>
          </p:cNvSpPr>
          <p:nvPr/>
        </p:nvSpPr>
        <p:spPr bwMode="auto">
          <a:xfrm>
            <a:off x="2497138" y="2709864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/>
              <a:t>Звуковой сигнал</a:t>
            </a:r>
          </a:p>
        </p:txBody>
      </p:sp>
      <p:sp>
        <p:nvSpPr>
          <p:cNvPr id="19507" name="Text Box 51"/>
          <p:cNvSpPr txBox="1">
            <a:spLocks noChangeArrowheads="1"/>
          </p:cNvSpPr>
          <p:nvPr/>
        </p:nvSpPr>
        <p:spPr bwMode="auto">
          <a:xfrm>
            <a:off x="3503614" y="2205039"/>
            <a:ext cx="13684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/>
              <a:t>Дискретный сигнал</a:t>
            </a:r>
          </a:p>
        </p:txBody>
      </p:sp>
      <p:sp>
        <p:nvSpPr>
          <p:cNvPr id="19508" name="Text Box 52"/>
          <p:cNvSpPr txBox="1">
            <a:spLocks noChangeArrowheads="1"/>
          </p:cNvSpPr>
          <p:nvPr/>
        </p:nvSpPr>
        <p:spPr bwMode="auto">
          <a:xfrm>
            <a:off x="2784475" y="5086351"/>
            <a:ext cx="17272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600"/>
              <a:t>Электрический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/>
              <a:t>непрерывный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/>
              <a:t>сигнал</a:t>
            </a:r>
          </a:p>
        </p:txBody>
      </p:sp>
      <p:sp>
        <p:nvSpPr>
          <p:cNvPr id="19509" name="Text Box 53"/>
          <p:cNvSpPr txBox="1">
            <a:spLocks noChangeArrowheads="1"/>
          </p:cNvSpPr>
          <p:nvPr/>
        </p:nvSpPr>
        <p:spPr bwMode="auto">
          <a:xfrm>
            <a:off x="7321550" y="2420938"/>
            <a:ext cx="17272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1600"/>
              <a:t>Электрический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/>
              <a:t>непрерывный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1600"/>
              <a:t>сигнал</a:t>
            </a:r>
          </a:p>
        </p:txBody>
      </p:sp>
      <p:sp>
        <p:nvSpPr>
          <p:cNvPr id="19510" name="Text Box 54"/>
          <p:cNvSpPr txBox="1">
            <a:spLocks noChangeArrowheads="1"/>
          </p:cNvSpPr>
          <p:nvPr/>
        </p:nvSpPr>
        <p:spPr bwMode="auto">
          <a:xfrm>
            <a:off x="9337675" y="2852739"/>
            <a:ext cx="10795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/>
              <a:t>Звуковой сигнал</a:t>
            </a:r>
          </a:p>
        </p:txBody>
      </p:sp>
      <p:sp>
        <p:nvSpPr>
          <p:cNvPr id="19511" name="Text Box 55"/>
          <p:cNvSpPr txBox="1">
            <a:spLocks noChangeArrowheads="1"/>
          </p:cNvSpPr>
          <p:nvPr/>
        </p:nvSpPr>
        <p:spPr bwMode="auto">
          <a:xfrm>
            <a:off x="551384" y="1560515"/>
            <a:ext cx="1116124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dirty="0"/>
              <a:t>Преобразование звука при вводе и выводе</a:t>
            </a: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2495551" y="2133601"/>
            <a:ext cx="7705725" cy="3527425"/>
            <a:chOff x="702" y="1888"/>
            <a:chExt cx="4854" cy="2222"/>
          </a:xfrm>
        </p:grpSpPr>
        <p:pic>
          <p:nvPicPr>
            <p:cNvPr id="1061" name="Picture 5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8" y="3067"/>
              <a:ext cx="638" cy="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5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059" y="2614"/>
              <a:ext cx="943" cy="1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3" name="Arc 59"/>
            <p:cNvSpPr>
              <a:spLocks/>
            </p:cNvSpPr>
            <p:nvPr/>
          </p:nvSpPr>
          <p:spPr bwMode="auto">
            <a:xfrm rot="5141895">
              <a:off x="975" y="2750"/>
              <a:ext cx="454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4" name="Arc 60"/>
            <p:cNvSpPr>
              <a:spLocks/>
            </p:cNvSpPr>
            <p:nvPr/>
          </p:nvSpPr>
          <p:spPr bwMode="auto">
            <a:xfrm rot="6025072" flipH="1">
              <a:off x="5103" y="2931"/>
              <a:ext cx="454" cy="45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5" name="Arc 61"/>
            <p:cNvSpPr>
              <a:spLocks/>
            </p:cNvSpPr>
            <p:nvPr/>
          </p:nvSpPr>
          <p:spPr bwMode="auto">
            <a:xfrm rot="6025072" flipH="1">
              <a:off x="4990" y="3057"/>
              <a:ext cx="446" cy="400"/>
            </a:xfrm>
            <a:custGeom>
              <a:avLst/>
              <a:gdLst>
                <a:gd name="T0" fmla="*/ 0 w 21228"/>
                <a:gd name="T1" fmla="*/ 0 h 21181"/>
                <a:gd name="T2" fmla="*/ 0 w 21228"/>
                <a:gd name="T3" fmla="*/ 0 h 21181"/>
                <a:gd name="T4" fmla="*/ 0 w 21228"/>
                <a:gd name="T5" fmla="*/ 0 h 21181"/>
                <a:gd name="T6" fmla="*/ 0 60000 65536"/>
                <a:gd name="T7" fmla="*/ 0 60000 65536"/>
                <a:gd name="T8" fmla="*/ 0 60000 65536"/>
                <a:gd name="T9" fmla="*/ 0 w 21228"/>
                <a:gd name="T10" fmla="*/ 0 h 21181"/>
                <a:gd name="T11" fmla="*/ 21228 w 21228"/>
                <a:gd name="T12" fmla="*/ 21181 h 211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228" h="21181" fill="none" extrusionOk="0">
                  <a:moveTo>
                    <a:pt x="4233" y="-1"/>
                  </a:moveTo>
                  <a:cubicBezTo>
                    <a:pt x="12873" y="1726"/>
                    <a:pt x="19599" y="8529"/>
                    <a:pt x="21227" y="17189"/>
                  </a:cubicBezTo>
                </a:path>
                <a:path w="21228" h="21181" stroke="0" extrusionOk="0">
                  <a:moveTo>
                    <a:pt x="4233" y="-1"/>
                  </a:moveTo>
                  <a:cubicBezTo>
                    <a:pt x="12873" y="1726"/>
                    <a:pt x="19599" y="8529"/>
                    <a:pt x="21227" y="17189"/>
                  </a:cubicBezTo>
                  <a:lnTo>
                    <a:pt x="0" y="2118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6" name="Arc 62"/>
            <p:cNvSpPr>
              <a:spLocks/>
            </p:cNvSpPr>
            <p:nvPr/>
          </p:nvSpPr>
          <p:spPr bwMode="auto">
            <a:xfrm rot="6025072" flipH="1">
              <a:off x="4854" y="3177"/>
              <a:ext cx="395" cy="362"/>
            </a:xfrm>
            <a:custGeom>
              <a:avLst/>
              <a:gdLst>
                <a:gd name="T0" fmla="*/ 0 w 18817"/>
                <a:gd name="T1" fmla="*/ 0 h 19166"/>
                <a:gd name="T2" fmla="*/ 0 w 18817"/>
                <a:gd name="T3" fmla="*/ 0 h 19166"/>
                <a:gd name="T4" fmla="*/ 0 w 18817"/>
                <a:gd name="T5" fmla="*/ 0 h 19166"/>
                <a:gd name="T6" fmla="*/ 0 60000 65536"/>
                <a:gd name="T7" fmla="*/ 0 60000 65536"/>
                <a:gd name="T8" fmla="*/ 0 60000 65536"/>
                <a:gd name="T9" fmla="*/ 0 w 18817"/>
                <a:gd name="T10" fmla="*/ 0 h 19166"/>
                <a:gd name="T11" fmla="*/ 18817 w 18817"/>
                <a:gd name="T12" fmla="*/ 19166 h 191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17" h="19166" fill="none" extrusionOk="0">
                  <a:moveTo>
                    <a:pt x="9961" y="0"/>
                  </a:moveTo>
                  <a:cubicBezTo>
                    <a:pt x="13681" y="1933"/>
                    <a:pt x="16758" y="4908"/>
                    <a:pt x="18817" y="8560"/>
                  </a:cubicBezTo>
                </a:path>
                <a:path w="18817" h="19166" stroke="0" extrusionOk="0">
                  <a:moveTo>
                    <a:pt x="9961" y="0"/>
                  </a:moveTo>
                  <a:cubicBezTo>
                    <a:pt x="13681" y="1933"/>
                    <a:pt x="16758" y="4908"/>
                    <a:pt x="18817" y="8560"/>
                  </a:cubicBezTo>
                  <a:lnTo>
                    <a:pt x="0" y="1916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7" name="Arc 63"/>
            <p:cNvSpPr>
              <a:spLocks/>
            </p:cNvSpPr>
            <p:nvPr/>
          </p:nvSpPr>
          <p:spPr bwMode="auto">
            <a:xfrm rot="5141895">
              <a:off x="846" y="2654"/>
              <a:ext cx="424" cy="437"/>
            </a:xfrm>
            <a:custGeom>
              <a:avLst/>
              <a:gdLst>
                <a:gd name="T0" fmla="*/ 0 w 20178"/>
                <a:gd name="T1" fmla="*/ 0 h 20846"/>
                <a:gd name="T2" fmla="*/ 0 w 20178"/>
                <a:gd name="T3" fmla="*/ 0 h 20846"/>
                <a:gd name="T4" fmla="*/ 0 w 20178"/>
                <a:gd name="T5" fmla="*/ 0 h 20846"/>
                <a:gd name="T6" fmla="*/ 0 60000 65536"/>
                <a:gd name="T7" fmla="*/ 0 60000 65536"/>
                <a:gd name="T8" fmla="*/ 0 60000 65536"/>
                <a:gd name="T9" fmla="*/ 0 w 20178"/>
                <a:gd name="T10" fmla="*/ 0 h 20846"/>
                <a:gd name="T11" fmla="*/ 20178 w 20178"/>
                <a:gd name="T12" fmla="*/ 20846 h 208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178" h="20846" fill="none" extrusionOk="0">
                  <a:moveTo>
                    <a:pt x="5657" y="-1"/>
                  </a:moveTo>
                  <a:cubicBezTo>
                    <a:pt x="12318" y="1807"/>
                    <a:pt x="17714" y="6690"/>
                    <a:pt x="20177" y="13138"/>
                  </a:cubicBezTo>
                </a:path>
                <a:path w="20178" h="20846" stroke="0" extrusionOk="0">
                  <a:moveTo>
                    <a:pt x="5657" y="-1"/>
                  </a:moveTo>
                  <a:cubicBezTo>
                    <a:pt x="12318" y="1807"/>
                    <a:pt x="17714" y="6690"/>
                    <a:pt x="20177" y="13138"/>
                  </a:cubicBezTo>
                  <a:lnTo>
                    <a:pt x="0" y="2084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68" name="Arc 64"/>
            <p:cNvSpPr>
              <a:spLocks/>
            </p:cNvSpPr>
            <p:nvPr/>
          </p:nvSpPr>
          <p:spPr bwMode="auto">
            <a:xfrm rot="5141895">
              <a:off x="725" y="2550"/>
              <a:ext cx="367" cy="413"/>
            </a:xfrm>
            <a:custGeom>
              <a:avLst/>
              <a:gdLst>
                <a:gd name="T0" fmla="*/ 0 w 17458"/>
                <a:gd name="T1" fmla="*/ 0 h 19685"/>
                <a:gd name="T2" fmla="*/ 0 w 17458"/>
                <a:gd name="T3" fmla="*/ 0 h 19685"/>
                <a:gd name="T4" fmla="*/ 0 w 17458"/>
                <a:gd name="T5" fmla="*/ 0 h 19685"/>
                <a:gd name="T6" fmla="*/ 0 60000 65536"/>
                <a:gd name="T7" fmla="*/ 0 60000 65536"/>
                <a:gd name="T8" fmla="*/ 0 60000 65536"/>
                <a:gd name="T9" fmla="*/ 0 w 17458"/>
                <a:gd name="T10" fmla="*/ 0 h 19685"/>
                <a:gd name="T11" fmla="*/ 17458 w 17458"/>
                <a:gd name="T12" fmla="*/ 19685 h 196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458" h="19685" fill="none" extrusionOk="0">
                  <a:moveTo>
                    <a:pt x="8891" y="0"/>
                  </a:moveTo>
                  <a:cubicBezTo>
                    <a:pt x="12302" y="1540"/>
                    <a:pt x="15254" y="3941"/>
                    <a:pt x="17458" y="6965"/>
                  </a:cubicBezTo>
                </a:path>
                <a:path w="17458" h="19685" stroke="0" extrusionOk="0">
                  <a:moveTo>
                    <a:pt x="8891" y="0"/>
                  </a:moveTo>
                  <a:cubicBezTo>
                    <a:pt x="12302" y="1540"/>
                    <a:pt x="15254" y="3941"/>
                    <a:pt x="17458" y="6965"/>
                  </a:cubicBezTo>
                  <a:lnTo>
                    <a:pt x="0" y="19685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1069" name="Group 65"/>
            <p:cNvGrpSpPr>
              <a:grpSpLocks/>
            </p:cNvGrpSpPr>
            <p:nvPr/>
          </p:nvGrpSpPr>
          <p:grpSpPr bwMode="auto">
            <a:xfrm>
              <a:off x="2245" y="1888"/>
              <a:ext cx="1451" cy="2222"/>
              <a:chOff x="2245" y="1888"/>
              <a:chExt cx="1451" cy="2222"/>
            </a:xfrm>
          </p:grpSpPr>
          <p:sp>
            <p:nvSpPr>
              <p:cNvPr id="1072" name="Rectangle 66"/>
              <p:cNvSpPr>
                <a:spLocks noChangeArrowheads="1"/>
              </p:cNvSpPr>
              <p:nvPr/>
            </p:nvSpPr>
            <p:spPr bwMode="auto">
              <a:xfrm>
                <a:off x="2245" y="1888"/>
                <a:ext cx="1451" cy="2222"/>
              </a:xfrm>
              <a:prstGeom prst="rect">
                <a:avLst/>
              </a:prstGeom>
              <a:solidFill>
                <a:srgbClr val="66FFCC"/>
              </a:solidFill>
              <a:ln w="28575">
                <a:solidFill>
                  <a:schemeClr val="accent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3" name="Rectangle 67"/>
              <p:cNvSpPr>
                <a:spLocks noChangeArrowheads="1"/>
              </p:cNvSpPr>
              <p:nvPr/>
            </p:nvSpPr>
            <p:spPr bwMode="auto">
              <a:xfrm>
                <a:off x="2381" y="2024"/>
                <a:ext cx="1179" cy="136"/>
              </a:xfrm>
              <a:prstGeom prst="rect">
                <a:avLst/>
              </a:prstGeom>
              <a:solidFill>
                <a:srgbClr val="66FFCC"/>
              </a:solidFill>
              <a:ln w="9525">
                <a:solidFill>
                  <a:srgbClr val="66FFCC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/>
                  <a:t>Компьютер</a:t>
                </a:r>
              </a:p>
            </p:txBody>
          </p:sp>
          <p:sp>
            <p:nvSpPr>
              <p:cNvPr id="1074" name="Rectangle 68"/>
              <p:cNvSpPr>
                <a:spLocks noChangeArrowheads="1"/>
              </p:cNvSpPr>
              <p:nvPr/>
            </p:nvSpPr>
            <p:spPr bwMode="auto">
              <a:xfrm>
                <a:off x="2336" y="2205"/>
                <a:ext cx="1270" cy="771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/>
                  <a:t>Память</a:t>
                </a:r>
              </a:p>
              <a:p>
                <a:pPr algn="ctr" eaLnBrk="1" hangingPunct="1"/>
                <a:r>
                  <a:rPr lang="ru-RU" altLang="ru-RU" sz="1600"/>
                  <a:t>1110011110000111</a:t>
                </a:r>
              </a:p>
              <a:p>
                <a:pPr algn="ctr" eaLnBrk="1" hangingPunct="1"/>
                <a:r>
                  <a:rPr lang="ru-RU" altLang="ru-RU" sz="1600"/>
                  <a:t>0011111001111100</a:t>
                </a:r>
              </a:p>
              <a:p>
                <a:pPr algn="ctr" eaLnBrk="1" hangingPunct="1"/>
                <a:r>
                  <a:rPr lang="ru-RU" altLang="ru-RU" sz="1600"/>
                  <a:t>0111000000000001</a:t>
                </a:r>
              </a:p>
            </p:txBody>
          </p:sp>
          <p:sp>
            <p:nvSpPr>
              <p:cNvPr id="1075" name="Rectangle 69"/>
              <p:cNvSpPr>
                <a:spLocks noChangeArrowheads="1"/>
              </p:cNvSpPr>
              <p:nvPr/>
            </p:nvSpPr>
            <p:spPr bwMode="auto">
              <a:xfrm>
                <a:off x="2336" y="3158"/>
                <a:ext cx="1224" cy="771"/>
              </a:xfrm>
              <a:prstGeom prst="rect">
                <a:avLst/>
              </a:prstGeom>
              <a:solidFill>
                <a:srgbClr val="99FF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/>
              </a:p>
              <a:p>
                <a:pPr algn="ctr" eaLnBrk="1" hangingPunct="1"/>
                <a:endParaRPr lang="ru-RU" altLang="ru-RU"/>
              </a:p>
              <a:p>
                <a:pPr algn="ctr" eaLnBrk="1" hangingPunct="1"/>
                <a:endParaRPr lang="ru-RU" altLang="ru-RU"/>
              </a:p>
              <a:p>
                <a:pPr algn="ctr" eaLnBrk="1" hangingPunct="1"/>
                <a:r>
                  <a:rPr lang="ru-RU" altLang="ru-RU"/>
                  <a:t>Звуковая карта</a:t>
                </a:r>
              </a:p>
            </p:txBody>
          </p:sp>
          <p:grpSp>
            <p:nvGrpSpPr>
              <p:cNvPr id="1076" name="Group 70"/>
              <p:cNvGrpSpPr>
                <a:grpSpLocks/>
              </p:cNvGrpSpPr>
              <p:nvPr/>
            </p:nvGrpSpPr>
            <p:grpSpPr bwMode="auto">
              <a:xfrm>
                <a:off x="2381" y="3203"/>
                <a:ext cx="544" cy="454"/>
                <a:chOff x="2381" y="3203"/>
                <a:chExt cx="544" cy="454"/>
              </a:xfrm>
            </p:grpSpPr>
            <p:sp>
              <p:nvSpPr>
                <p:cNvPr id="1094" name="Rectangle 71"/>
                <p:cNvSpPr>
                  <a:spLocks noChangeArrowheads="1"/>
                </p:cNvSpPr>
                <p:nvPr/>
              </p:nvSpPr>
              <p:spPr bwMode="auto">
                <a:xfrm>
                  <a:off x="2381" y="3203"/>
                  <a:ext cx="544" cy="454"/>
                </a:xfrm>
                <a:prstGeom prst="rect">
                  <a:avLst/>
                </a:prstGeom>
                <a:solidFill>
                  <a:srgbClr val="99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095" name="Line 72"/>
                <p:cNvSpPr>
                  <a:spLocks noChangeShapeType="1"/>
                </p:cNvSpPr>
                <p:nvPr/>
              </p:nvSpPr>
              <p:spPr bwMode="auto">
                <a:xfrm flipH="1">
                  <a:off x="2381" y="3203"/>
                  <a:ext cx="544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1077" name="Picture 73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6" y="3203"/>
                <a:ext cx="425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78" name="Group 74"/>
              <p:cNvGrpSpPr>
                <a:grpSpLocks/>
              </p:cNvGrpSpPr>
              <p:nvPr/>
            </p:nvGrpSpPr>
            <p:grpSpPr bwMode="auto">
              <a:xfrm>
                <a:off x="2971" y="3203"/>
                <a:ext cx="544" cy="454"/>
                <a:chOff x="2381" y="3203"/>
                <a:chExt cx="544" cy="454"/>
              </a:xfrm>
            </p:grpSpPr>
            <p:sp>
              <p:nvSpPr>
                <p:cNvPr id="1092" name="Rectangle 75"/>
                <p:cNvSpPr>
                  <a:spLocks noChangeArrowheads="1"/>
                </p:cNvSpPr>
                <p:nvPr/>
              </p:nvSpPr>
              <p:spPr bwMode="auto">
                <a:xfrm>
                  <a:off x="2381" y="3203"/>
                  <a:ext cx="544" cy="454"/>
                </a:xfrm>
                <a:prstGeom prst="rect">
                  <a:avLst/>
                </a:prstGeom>
                <a:solidFill>
                  <a:srgbClr val="99FFCC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1093" name="Line 76"/>
                <p:cNvSpPr>
                  <a:spLocks noChangeShapeType="1"/>
                </p:cNvSpPr>
                <p:nvPr/>
              </p:nvSpPr>
              <p:spPr bwMode="auto">
                <a:xfrm flipH="1">
                  <a:off x="2381" y="3203"/>
                  <a:ext cx="544" cy="45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pic>
            <p:nvPicPr>
              <p:cNvPr id="1079" name="Picture 77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" y="3430"/>
                <a:ext cx="425" cy="2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080" name="Group 78"/>
              <p:cNvGrpSpPr>
                <a:grpSpLocks/>
              </p:cNvGrpSpPr>
              <p:nvPr/>
            </p:nvGrpSpPr>
            <p:grpSpPr bwMode="auto">
              <a:xfrm>
                <a:off x="2562" y="3475"/>
                <a:ext cx="273" cy="91"/>
                <a:chOff x="2562" y="3475"/>
                <a:chExt cx="273" cy="91"/>
              </a:xfrm>
            </p:grpSpPr>
            <p:sp>
              <p:nvSpPr>
                <p:cNvPr id="1087" name="Line 79"/>
                <p:cNvSpPr>
                  <a:spLocks noChangeShapeType="1"/>
                </p:cNvSpPr>
                <p:nvPr/>
              </p:nvSpPr>
              <p:spPr bwMode="auto">
                <a:xfrm>
                  <a:off x="2562" y="3566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8" name="Line 80"/>
                <p:cNvSpPr>
                  <a:spLocks noChangeShapeType="1"/>
                </p:cNvSpPr>
                <p:nvPr/>
              </p:nvSpPr>
              <p:spPr bwMode="auto">
                <a:xfrm flipV="1">
                  <a:off x="2653" y="3475"/>
                  <a:ext cx="0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9" name="Line 81"/>
                <p:cNvSpPr>
                  <a:spLocks noChangeShapeType="1"/>
                </p:cNvSpPr>
                <p:nvPr/>
              </p:nvSpPr>
              <p:spPr bwMode="auto">
                <a:xfrm>
                  <a:off x="2653" y="3475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0" name="Line 82"/>
                <p:cNvSpPr>
                  <a:spLocks noChangeShapeType="1"/>
                </p:cNvSpPr>
                <p:nvPr/>
              </p:nvSpPr>
              <p:spPr bwMode="auto">
                <a:xfrm>
                  <a:off x="2744" y="3475"/>
                  <a:ext cx="0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91" name="Line 83"/>
                <p:cNvSpPr>
                  <a:spLocks noChangeShapeType="1"/>
                </p:cNvSpPr>
                <p:nvPr/>
              </p:nvSpPr>
              <p:spPr bwMode="auto">
                <a:xfrm>
                  <a:off x="2744" y="3566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1081" name="Group 84"/>
              <p:cNvGrpSpPr>
                <a:grpSpLocks/>
              </p:cNvGrpSpPr>
              <p:nvPr/>
            </p:nvGrpSpPr>
            <p:grpSpPr bwMode="auto">
              <a:xfrm>
                <a:off x="3016" y="3249"/>
                <a:ext cx="273" cy="91"/>
                <a:chOff x="2562" y="3475"/>
                <a:chExt cx="273" cy="91"/>
              </a:xfrm>
            </p:grpSpPr>
            <p:sp>
              <p:nvSpPr>
                <p:cNvPr id="1082" name="Line 85"/>
                <p:cNvSpPr>
                  <a:spLocks noChangeShapeType="1"/>
                </p:cNvSpPr>
                <p:nvPr/>
              </p:nvSpPr>
              <p:spPr bwMode="auto">
                <a:xfrm>
                  <a:off x="2562" y="3566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3" name="Line 86"/>
                <p:cNvSpPr>
                  <a:spLocks noChangeShapeType="1"/>
                </p:cNvSpPr>
                <p:nvPr/>
              </p:nvSpPr>
              <p:spPr bwMode="auto">
                <a:xfrm flipV="1">
                  <a:off x="2653" y="3475"/>
                  <a:ext cx="0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4" name="Line 87"/>
                <p:cNvSpPr>
                  <a:spLocks noChangeShapeType="1"/>
                </p:cNvSpPr>
                <p:nvPr/>
              </p:nvSpPr>
              <p:spPr bwMode="auto">
                <a:xfrm>
                  <a:off x="2653" y="3475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5" name="Line 88"/>
                <p:cNvSpPr>
                  <a:spLocks noChangeShapeType="1"/>
                </p:cNvSpPr>
                <p:nvPr/>
              </p:nvSpPr>
              <p:spPr bwMode="auto">
                <a:xfrm>
                  <a:off x="2744" y="3475"/>
                  <a:ext cx="0" cy="91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86" name="Line 89"/>
                <p:cNvSpPr>
                  <a:spLocks noChangeShapeType="1"/>
                </p:cNvSpPr>
                <p:nvPr/>
              </p:nvSpPr>
              <p:spPr bwMode="auto">
                <a:xfrm>
                  <a:off x="2744" y="3566"/>
                  <a:ext cx="91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70" name="Freeform 90"/>
            <p:cNvSpPr>
              <a:spLocks/>
            </p:cNvSpPr>
            <p:nvPr/>
          </p:nvSpPr>
          <p:spPr bwMode="auto">
            <a:xfrm>
              <a:off x="1927" y="3294"/>
              <a:ext cx="454" cy="537"/>
            </a:xfrm>
            <a:custGeom>
              <a:avLst/>
              <a:gdLst>
                <a:gd name="T0" fmla="*/ 0 w 545"/>
                <a:gd name="T1" fmla="*/ 388 h 514"/>
                <a:gd name="T2" fmla="*/ 79 w 545"/>
                <a:gd name="T3" fmla="*/ 336 h 514"/>
                <a:gd name="T4" fmla="*/ 106 w 545"/>
                <a:gd name="T5" fmla="*/ 542 h 514"/>
                <a:gd name="T6" fmla="*/ 157 w 545"/>
                <a:gd name="T7" fmla="*/ 77 h 514"/>
                <a:gd name="T8" fmla="*/ 289 w 545"/>
                <a:gd name="T9" fmla="*/ 77 h 514"/>
                <a:gd name="T10" fmla="*/ 315 w 545"/>
                <a:gd name="T11" fmla="*/ 25 h 51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45"/>
                <a:gd name="T19" fmla="*/ 0 h 514"/>
                <a:gd name="T20" fmla="*/ 545 w 545"/>
                <a:gd name="T21" fmla="*/ 514 h 51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45" h="514">
                  <a:moveTo>
                    <a:pt x="0" y="340"/>
                  </a:moveTo>
                  <a:cubicBezTo>
                    <a:pt x="53" y="306"/>
                    <a:pt x="107" y="272"/>
                    <a:pt x="137" y="295"/>
                  </a:cubicBezTo>
                  <a:cubicBezTo>
                    <a:pt x="167" y="318"/>
                    <a:pt x="159" y="514"/>
                    <a:pt x="182" y="476"/>
                  </a:cubicBezTo>
                  <a:cubicBezTo>
                    <a:pt x="205" y="438"/>
                    <a:pt x="220" y="136"/>
                    <a:pt x="273" y="68"/>
                  </a:cubicBezTo>
                  <a:cubicBezTo>
                    <a:pt x="326" y="0"/>
                    <a:pt x="454" y="76"/>
                    <a:pt x="499" y="68"/>
                  </a:cubicBezTo>
                  <a:cubicBezTo>
                    <a:pt x="544" y="60"/>
                    <a:pt x="530" y="30"/>
                    <a:pt x="545" y="22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71" name="Freeform 91"/>
            <p:cNvSpPr>
              <a:spLocks/>
            </p:cNvSpPr>
            <p:nvPr/>
          </p:nvSpPr>
          <p:spPr bwMode="auto">
            <a:xfrm>
              <a:off x="3515" y="3180"/>
              <a:ext cx="590" cy="333"/>
            </a:xfrm>
            <a:custGeom>
              <a:avLst/>
              <a:gdLst>
                <a:gd name="T0" fmla="*/ 0 w 590"/>
                <a:gd name="T1" fmla="*/ 250 h 333"/>
                <a:gd name="T2" fmla="*/ 91 w 590"/>
                <a:gd name="T3" fmla="*/ 69 h 333"/>
                <a:gd name="T4" fmla="*/ 227 w 590"/>
                <a:gd name="T5" fmla="*/ 159 h 333"/>
                <a:gd name="T6" fmla="*/ 408 w 590"/>
                <a:gd name="T7" fmla="*/ 23 h 333"/>
                <a:gd name="T8" fmla="*/ 454 w 590"/>
                <a:gd name="T9" fmla="*/ 295 h 333"/>
                <a:gd name="T10" fmla="*/ 590 w 590"/>
                <a:gd name="T11" fmla="*/ 250 h 3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90"/>
                <a:gd name="T19" fmla="*/ 0 h 333"/>
                <a:gd name="T20" fmla="*/ 590 w 590"/>
                <a:gd name="T21" fmla="*/ 333 h 33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90" h="333">
                  <a:moveTo>
                    <a:pt x="0" y="250"/>
                  </a:moveTo>
                  <a:cubicBezTo>
                    <a:pt x="26" y="167"/>
                    <a:pt x="53" y="84"/>
                    <a:pt x="91" y="69"/>
                  </a:cubicBezTo>
                  <a:cubicBezTo>
                    <a:pt x="129" y="54"/>
                    <a:pt x="174" y="167"/>
                    <a:pt x="227" y="159"/>
                  </a:cubicBezTo>
                  <a:cubicBezTo>
                    <a:pt x="280" y="151"/>
                    <a:pt x="370" y="0"/>
                    <a:pt x="408" y="23"/>
                  </a:cubicBezTo>
                  <a:cubicBezTo>
                    <a:pt x="446" y="46"/>
                    <a:pt x="424" y="257"/>
                    <a:pt x="454" y="295"/>
                  </a:cubicBezTo>
                  <a:cubicBezTo>
                    <a:pt x="484" y="333"/>
                    <a:pt x="567" y="257"/>
                    <a:pt x="590" y="25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548" name="Line 92"/>
          <p:cNvSpPr>
            <a:spLocks noChangeShapeType="1"/>
          </p:cNvSpPr>
          <p:nvPr/>
        </p:nvSpPr>
        <p:spPr bwMode="auto">
          <a:xfrm>
            <a:off x="2782889" y="3284538"/>
            <a:ext cx="217487" cy="3603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9549" name="Line 93"/>
          <p:cNvSpPr>
            <a:spLocks noChangeShapeType="1"/>
          </p:cNvSpPr>
          <p:nvPr/>
        </p:nvSpPr>
        <p:spPr bwMode="auto">
          <a:xfrm>
            <a:off x="4367213" y="2565401"/>
            <a:ext cx="792162" cy="5762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9550" name="Line 94"/>
          <p:cNvSpPr>
            <a:spLocks noChangeShapeType="1"/>
          </p:cNvSpPr>
          <p:nvPr/>
        </p:nvSpPr>
        <p:spPr bwMode="auto">
          <a:xfrm flipV="1">
            <a:off x="4295776" y="5084763"/>
            <a:ext cx="360363" cy="3603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9551" name="Line 95"/>
          <p:cNvSpPr>
            <a:spLocks noChangeShapeType="1"/>
          </p:cNvSpPr>
          <p:nvPr/>
        </p:nvSpPr>
        <p:spPr bwMode="auto">
          <a:xfrm flipH="1">
            <a:off x="7464425" y="3213100"/>
            <a:ext cx="71438" cy="10795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9552" name="Line 96"/>
          <p:cNvSpPr>
            <a:spLocks noChangeShapeType="1"/>
          </p:cNvSpPr>
          <p:nvPr/>
        </p:nvSpPr>
        <p:spPr bwMode="auto">
          <a:xfrm flipV="1">
            <a:off x="9840914" y="3357564"/>
            <a:ext cx="287337" cy="503237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triangle" w="med" len="med"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9557" name="Text Box 101"/>
          <p:cNvSpPr txBox="1">
            <a:spLocks noChangeArrowheads="1"/>
          </p:cNvSpPr>
          <p:nvPr/>
        </p:nvSpPr>
        <p:spPr bwMode="auto">
          <a:xfrm>
            <a:off x="2284823" y="1908948"/>
            <a:ext cx="7632700" cy="790575"/>
          </a:xfrm>
          <a:prstGeom prst="rect">
            <a:avLst/>
          </a:prstGeom>
          <a:solidFill>
            <a:srgbClr val="E2E2E2"/>
          </a:solidFill>
          <a:ln w="28575">
            <a:solidFill>
              <a:srgbClr val="117B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Bef>
                <a:spcPct val="50000"/>
              </a:spcBef>
            </a:pPr>
            <a:r>
              <a:rPr lang="ru-RU" altLang="ru-RU" sz="2200" dirty="0"/>
              <a:t>На качество преобразования непрерывного звукового сигнала в дискретный сигнал влияют:</a:t>
            </a:r>
          </a:p>
        </p:txBody>
      </p:sp>
      <p:pic>
        <p:nvPicPr>
          <p:cNvPr id="19562" name="Picture 10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652963"/>
            <a:ext cx="1589088" cy="142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63" name="Text Box 107"/>
          <p:cNvSpPr txBox="1">
            <a:spLocks noChangeArrowheads="1"/>
          </p:cNvSpPr>
          <p:nvPr/>
        </p:nvSpPr>
        <p:spPr bwMode="auto">
          <a:xfrm>
            <a:off x="2280445" y="1908949"/>
            <a:ext cx="7632700" cy="790575"/>
          </a:xfrm>
          <a:prstGeom prst="rect">
            <a:avLst/>
          </a:prstGeom>
          <a:solidFill>
            <a:srgbClr val="E2E2E2"/>
          </a:solidFill>
          <a:ln w="28575">
            <a:solidFill>
              <a:srgbClr val="117BB8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indent="18256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0" algn="ctr" eaLnBrk="1" hangingPunct="1">
              <a:spcBef>
                <a:spcPct val="50000"/>
              </a:spcBef>
            </a:pPr>
            <a:r>
              <a:rPr lang="ru-RU" altLang="ru-RU" sz="2200" dirty="0"/>
              <a:t>Важной составляющей мультимедиа являются всевозможные движущиеся изображения.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90538" y="2857544"/>
            <a:ext cx="4272756" cy="576263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latin typeface="Arial" charset="0"/>
                <a:cs typeface="Arial" charset="0"/>
              </a:rPr>
              <a:t>Эффект движения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3889039" y="3522555"/>
            <a:ext cx="4319587" cy="576262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latin typeface="Arial" charset="0"/>
                <a:cs typeface="Arial" charset="0"/>
              </a:rPr>
              <a:t>Покадровая анимация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7392990" y="2860761"/>
            <a:ext cx="4301815" cy="576262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dirty="0">
                <a:solidFill>
                  <a:srgbClr val="FFFFFF"/>
                </a:solidFill>
                <a:latin typeface="Arial" charset="0"/>
                <a:cs typeface="Arial" charset="0"/>
              </a:rPr>
              <a:t>Анимация спрайтами</a:t>
            </a:r>
          </a:p>
        </p:txBody>
      </p:sp>
      <p:sp>
        <p:nvSpPr>
          <p:cNvPr id="6" name="Text Box 114"/>
          <p:cNvSpPr txBox="1">
            <a:spLocks noChangeArrowheads="1"/>
          </p:cNvSpPr>
          <p:nvPr/>
        </p:nvSpPr>
        <p:spPr bwMode="auto">
          <a:xfrm>
            <a:off x="551384" y="3125789"/>
            <a:ext cx="2735262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ru-RU" sz="2200" dirty="0"/>
              <a:t> = 256</a:t>
            </a:r>
          </a:p>
          <a:p>
            <a:pPr algn="just" eaLnBrk="1" hangingPunct="1"/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altLang="ru-RU" sz="2200" dirty="0"/>
              <a:t>= 16 </a:t>
            </a:r>
            <a:r>
              <a:rPr lang="ru-RU" altLang="ru-RU" sz="2200" dirty="0"/>
              <a:t>кадров/мин</a:t>
            </a:r>
          </a:p>
          <a:p>
            <a:pPr algn="just" eaLnBrk="1" hangingPunct="1"/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altLang="ru-RU" sz="2200" dirty="0"/>
              <a:t> = 800</a:t>
            </a:r>
            <a:r>
              <a:rPr lang="ru-RU" altLang="ru-RU" sz="2200" dirty="0">
                <a:sym typeface="Symbol" panose="05050102010706020507" pitchFamily="18" charset="2"/>
              </a:rPr>
              <a:t>  </a:t>
            </a:r>
            <a:r>
              <a:rPr lang="ru-RU" altLang="ru-RU" sz="2200" dirty="0"/>
              <a:t>600</a:t>
            </a:r>
            <a:endParaRPr lang="en-US" altLang="ru-RU" sz="2200" dirty="0"/>
          </a:p>
          <a:p>
            <a:pPr algn="just" eaLnBrk="1" hangingPunct="1"/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ru-RU" sz="2200" dirty="0"/>
              <a:t> = 1 </a:t>
            </a:r>
            <a:r>
              <a:rPr lang="ru-RU" altLang="ru-RU" sz="2200" dirty="0"/>
              <a:t>мин.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ru-RU" sz="2200" dirty="0"/>
              <a:t> -</a:t>
            </a:r>
            <a:r>
              <a:rPr lang="ru-RU" altLang="ru-RU" sz="2200" dirty="0"/>
              <a:t>?</a:t>
            </a:r>
          </a:p>
        </p:txBody>
      </p:sp>
      <p:sp>
        <p:nvSpPr>
          <p:cNvPr id="7" name="Text Box 114"/>
          <p:cNvSpPr txBox="1">
            <a:spLocks noChangeArrowheads="1"/>
          </p:cNvSpPr>
          <p:nvPr/>
        </p:nvSpPr>
        <p:spPr bwMode="auto">
          <a:xfrm>
            <a:off x="446968" y="5889406"/>
            <a:ext cx="7777162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3538" algn="just" eaLnBrk="1" hangingPunct="1"/>
            <a:r>
              <a:rPr lang="ru-RU" altLang="ru-RU" sz="2200" b="1" i="1" u="sng" dirty="0">
                <a:solidFill>
                  <a:srgbClr val="FF662B"/>
                </a:solidFill>
              </a:rPr>
              <a:t>Ответ:</a:t>
            </a:r>
            <a:r>
              <a:rPr lang="ru-RU" altLang="ru-RU" sz="2200" dirty="0"/>
              <a:t> 444 Мб.</a:t>
            </a:r>
          </a:p>
        </p:txBody>
      </p:sp>
      <p:sp>
        <p:nvSpPr>
          <p:cNvPr id="19634" name="Line 178"/>
          <p:cNvSpPr>
            <a:spLocks noChangeShapeType="1"/>
          </p:cNvSpPr>
          <p:nvPr/>
        </p:nvSpPr>
        <p:spPr bwMode="auto">
          <a:xfrm>
            <a:off x="3286646" y="3214688"/>
            <a:ext cx="0" cy="172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635" name="Line 179"/>
          <p:cNvSpPr>
            <a:spLocks noChangeShapeType="1"/>
          </p:cNvSpPr>
          <p:nvPr/>
        </p:nvSpPr>
        <p:spPr bwMode="auto">
          <a:xfrm>
            <a:off x="622821" y="4652963"/>
            <a:ext cx="26638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5" name="Стрелка вправо 74">
            <a:hlinkClick r:id="rId6" action="ppaction://hlinkfile"/>
          </p:cNvPr>
          <p:cNvSpPr/>
          <p:nvPr/>
        </p:nvSpPr>
        <p:spPr>
          <a:xfrm>
            <a:off x="2003449" y="5539279"/>
            <a:ext cx="1440160" cy="713350"/>
          </a:xfrm>
          <a:prstGeom prst="rightArrow">
            <a:avLst/>
          </a:prstGeom>
          <a:solidFill>
            <a:srgbClr val="FF662B"/>
          </a:solidFill>
          <a:ln w="25400" cap="flat" cmpd="sng" algn="ctr">
            <a:solidFill>
              <a:srgbClr val="31314D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АНИМАЦИЯ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445398" y="4852549"/>
            <a:ext cx="255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14D"/>
                </a:solidFill>
                <a:effectLst/>
                <a:uLnTx/>
                <a:uFillTx/>
              </a:rPr>
              <a:t>Эффект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14D"/>
                </a:solidFill>
                <a:effectLst/>
                <a:uLnTx/>
                <a:uFillTx/>
              </a:rPr>
              <a:t>движения</a:t>
            </a:r>
          </a:p>
        </p:txBody>
      </p:sp>
      <p:sp>
        <p:nvSpPr>
          <p:cNvPr id="77" name="Стрелка вправо 76">
            <a:hlinkClick r:id="rId7" action="ppaction://hlinkfile"/>
          </p:cNvPr>
          <p:cNvSpPr/>
          <p:nvPr/>
        </p:nvSpPr>
        <p:spPr>
          <a:xfrm>
            <a:off x="5370507" y="5540803"/>
            <a:ext cx="1440160" cy="713350"/>
          </a:xfrm>
          <a:prstGeom prst="rightArrow">
            <a:avLst/>
          </a:prstGeom>
          <a:solidFill>
            <a:srgbClr val="FF662B"/>
          </a:solidFill>
          <a:ln w="25400" cap="flat" cmpd="sng" algn="ctr">
            <a:solidFill>
              <a:srgbClr val="31314D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АНИМАЦИЯ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812456" y="4854073"/>
            <a:ext cx="255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14D"/>
                </a:solidFill>
                <a:effectLst/>
                <a:uLnTx/>
                <a:uFillTx/>
              </a:rPr>
              <a:t>Покадровая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 smtClean="0">
                <a:solidFill>
                  <a:srgbClr val="31314D"/>
                </a:solidFill>
              </a:rPr>
              <a:t>анимация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31314D"/>
              </a:solidFill>
              <a:effectLst/>
              <a:uLnTx/>
              <a:uFillTx/>
            </a:endParaRPr>
          </a:p>
        </p:txBody>
      </p:sp>
      <p:sp>
        <p:nvSpPr>
          <p:cNvPr id="81" name="Стрелка вправо 80">
            <a:hlinkClick r:id="rId8" action="ppaction://hlinkfile"/>
          </p:cNvPr>
          <p:cNvSpPr/>
          <p:nvPr/>
        </p:nvSpPr>
        <p:spPr>
          <a:xfrm>
            <a:off x="8900907" y="5540319"/>
            <a:ext cx="1440160" cy="713350"/>
          </a:xfrm>
          <a:prstGeom prst="rightArrow">
            <a:avLst/>
          </a:prstGeom>
          <a:solidFill>
            <a:srgbClr val="FF662B"/>
          </a:solidFill>
          <a:ln w="25400" cap="flat" cmpd="sng" algn="ctr">
            <a:solidFill>
              <a:srgbClr val="31314D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АНИМАЦИЯ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8342856" y="4853589"/>
            <a:ext cx="2556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14D"/>
                </a:solidFill>
                <a:effectLst/>
                <a:uLnTx/>
                <a:uFillTx/>
              </a:rPr>
              <a:t>Анимация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14D"/>
                </a:solidFill>
                <a:effectLst/>
                <a:uLnTx/>
                <a:uFillTx/>
              </a:rPr>
              <a:t>спрайтами</a:t>
            </a:r>
          </a:p>
        </p:txBody>
      </p:sp>
      <p:sp>
        <p:nvSpPr>
          <p:cNvPr id="85" name="Стрелка вправо 84">
            <a:hlinkClick r:id="rId9" action="ppaction://hlinkfile"/>
          </p:cNvPr>
          <p:cNvSpPr/>
          <p:nvPr/>
        </p:nvSpPr>
        <p:spPr>
          <a:xfrm>
            <a:off x="10024316" y="5749364"/>
            <a:ext cx="1440160" cy="713350"/>
          </a:xfrm>
          <a:prstGeom prst="rightArrow">
            <a:avLst/>
          </a:prstGeom>
          <a:solidFill>
            <a:srgbClr val="FF662B"/>
          </a:solidFill>
          <a:ln w="25400" cap="flat" cmpd="sng" algn="ctr">
            <a:solidFill>
              <a:srgbClr val="31314D"/>
            </a:solidFill>
            <a:prstDash val="solid"/>
          </a:ln>
          <a:effectLst/>
        </p:spPr>
        <p:txBody>
          <a:bodyPr rtlCol="0" anchor="ctr"/>
          <a:lstStyle>
            <a:defPPr>
              <a:defRPr lang="ru-RU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АНИМАЦИЯ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9466265" y="4843234"/>
            <a:ext cx="2556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31314D"/>
                </a:solidFill>
                <a:effectLst/>
                <a:uLnTx/>
                <a:uFillTx/>
              </a:rPr>
              <a:t>Аналого-цифровое и цифро-аналоговое преобразование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9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9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9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1000"/>
                                        <p:tgtEl>
                                          <p:spTgt spid="1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0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1000"/>
                                        <p:tgtEl>
                                          <p:spTgt spid="1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9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1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2" grpId="0" animBg="1"/>
      <p:bldP spid="19506" grpId="0"/>
      <p:bldP spid="19506" grpId="1"/>
      <p:bldP spid="19507" grpId="0"/>
      <p:bldP spid="19507" grpId="1"/>
      <p:bldP spid="19508" grpId="0"/>
      <p:bldP spid="19508" grpId="1"/>
      <p:bldP spid="19509" grpId="0"/>
      <p:bldP spid="19509" grpId="1"/>
      <p:bldP spid="19510" grpId="0"/>
      <p:bldP spid="19510" grpId="1"/>
      <p:bldP spid="19511" grpId="0"/>
      <p:bldP spid="19511" grpId="1"/>
      <p:bldP spid="19557" grpId="0" animBg="1"/>
      <p:bldP spid="19557" grpId="1" animBg="1"/>
      <p:bldP spid="19563" grpId="0" animBg="1"/>
      <p:bldP spid="19563" grpId="1" animBg="1"/>
      <p:bldP spid="29704" grpId="0" animBg="1"/>
      <p:bldP spid="29704" grpId="1" animBg="1"/>
      <p:bldP spid="2" grpId="0" animBg="1"/>
      <p:bldP spid="2" grpId="1" animBg="1"/>
      <p:bldP spid="3" grpId="0" animBg="1"/>
      <p:bldP spid="3" grpId="1" animBg="1"/>
      <p:bldP spid="75" grpId="0" animBg="1"/>
      <p:bldP spid="75" grpId="1" animBg="1"/>
      <p:bldP spid="76" grpId="0"/>
      <p:bldP spid="76" grpId="1"/>
      <p:bldP spid="77" grpId="0" animBg="1"/>
      <p:bldP spid="77" grpId="1" animBg="1"/>
      <p:bldP spid="78" grpId="0"/>
      <p:bldP spid="78" grpId="1"/>
      <p:bldP spid="81" grpId="0" animBg="1"/>
      <p:bldP spid="81" grpId="1" animBg="1"/>
      <p:bldP spid="82" grpId="0"/>
      <p:bldP spid="82" grpId="1"/>
      <p:bldP spid="85" grpId="0" animBg="1"/>
      <p:bldP spid="85" grpId="1" animBg="1"/>
      <p:bldP spid="86" grpId="0"/>
      <p:bldP spid="8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/>
          </p:cNvSpPr>
          <p:nvPr/>
        </p:nvSpPr>
        <p:spPr bwMode="auto">
          <a:xfrm>
            <a:off x="551384" y="419102"/>
            <a:ext cx="11161240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400" b="1" dirty="0">
                <a:solidFill>
                  <a:srgbClr val="FF662B"/>
                </a:solidFill>
              </a:rPr>
              <a:t>Самое главное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551384" y="1268760"/>
            <a:ext cx="11161240" cy="3938771"/>
          </a:xfrm>
          <a:prstGeom prst="rect">
            <a:avLst/>
          </a:prstGeom>
          <a:solidFill>
            <a:srgbClr val="E2E2E2"/>
          </a:solidFill>
          <a:ln>
            <a:noFill/>
          </a:ln>
          <a:extLst/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3538" eaLnBrk="1" hangingPunct="1">
              <a:lnSpc>
                <a:spcPct val="110000"/>
              </a:lnSpc>
              <a:spcBef>
                <a:spcPct val="30000"/>
              </a:spcBef>
            </a:pPr>
            <a:r>
              <a:rPr lang="ru-RU" altLang="ru-RU" sz="2400" b="1" i="1" dirty="0">
                <a:solidFill>
                  <a:srgbClr val="FF662B"/>
                </a:solidFill>
              </a:rPr>
              <a:t>Технология мультимедиа</a:t>
            </a:r>
            <a:r>
              <a:rPr lang="ru-RU" altLang="ru-RU" sz="2400" dirty="0"/>
              <a:t> - это технология, обеспечивающая одновременную работу со звуком, видеороликами, </a:t>
            </a:r>
            <a:r>
              <a:rPr lang="ru-RU" altLang="ru-RU" sz="2400" dirty="0" err="1"/>
              <a:t>анимациями</a:t>
            </a:r>
            <a:r>
              <a:rPr lang="ru-RU" altLang="ru-RU" sz="2400" dirty="0"/>
              <a:t>, статическими изображениями и текстами в интерактивном (диалоговом) режиме. </a:t>
            </a:r>
          </a:p>
          <a:p>
            <a:pPr indent="363538" eaLnBrk="1" hangingPunct="1">
              <a:lnSpc>
                <a:spcPct val="110000"/>
              </a:lnSpc>
              <a:spcBef>
                <a:spcPct val="30000"/>
              </a:spcBef>
            </a:pPr>
            <a:r>
              <a:rPr lang="ru-RU" altLang="ru-RU" sz="2400" dirty="0"/>
              <a:t>Мультимедийные технологии широко применяются в образовании, культуре и искусстве, науке, бизнесе и других областях человеческой деятельности. </a:t>
            </a:r>
          </a:p>
          <a:p>
            <a:pPr indent="363538" eaLnBrk="1" hangingPunct="1">
              <a:lnSpc>
                <a:spcPct val="110000"/>
              </a:lnSpc>
              <a:spcBef>
                <a:spcPct val="30000"/>
              </a:spcBef>
            </a:pPr>
            <a:r>
              <a:rPr lang="ru-RU" altLang="ru-RU" sz="2400" dirty="0"/>
              <a:t>Графика, звук, видео и текст, объединённые в мультимедийном продукте, требуют больших объёмов памяти.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51382" y="1196974"/>
            <a:ext cx="11161240" cy="1107996"/>
          </a:xfrm>
          <a:prstGeom prst="rect">
            <a:avLst/>
          </a:prstGeom>
          <a:solidFill>
            <a:srgbClr val="E2E2E2"/>
          </a:solidFill>
          <a:ln w="38100">
            <a:solidFill>
              <a:srgbClr val="FF662B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indent="2667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indent="363538" eaLnBrk="1" hangingPunct="1"/>
            <a:r>
              <a:rPr lang="ru-RU" altLang="ru-RU" sz="2200" b="1" i="1" dirty="0">
                <a:solidFill>
                  <a:srgbClr val="FF662B"/>
                </a:solidFill>
              </a:rPr>
              <a:t>Технология мультимедиа</a:t>
            </a:r>
            <a:r>
              <a:rPr lang="ru-RU" altLang="ru-RU" sz="2200" dirty="0"/>
              <a:t> - это технология, обеспечивающая одновременную работу со звуком, видеороликами, </a:t>
            </a:r>
            <a:r>
              <a:rPr lang="ru-RU" altLang="ru-RU" sz="2200" dirty="0" err="1"/>
              <a:t>анимациями</a:t>
            </a:r>
            <a:r>
              <a:rPr lang="ru-RU" altLang="ru-RU" sz="2200" dirty="0"/>
              <a:t>, статическими изображениями и текстами в интерактивном (диалоговом) режиме. </a:t>
            </a:r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8991962" y="2424400"/>
            <a:ext cx="2720661" cy="395288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Образование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 </a:t>
            </a:r>
          </a:p>
        </p:txBody>
      </p:sp>
      <p:sp>
        <p:nvSpPr>
          <p:cNvPr id="31761" name="Rectangle 17"/>
          <p:cNvSpPr>
            <a:spLocks noChangeArrowheads="1"/>
          </p:cNvSpPr>
          <p:nvPr/>
        </p:nvSpPr>
        <p:spPr bwMode="auto">
          <a:xfrm>
            <a:off x="8991964" y="2927639"/>
            <a:ext cx="2720659" cy="395287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Культура</a:t>
            </a:r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8991964" y="3432464"/>
            <a:ext cx="2720659" cy="395287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Искусство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</a:t>
            </a:r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8991963" y="3935700"/>
            <a:ext cx="2720660" cy="395288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Наука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8991963" y="4440525"/>
            <a:ext cx="2720660" cy="395288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Бизнес</a:t>
            </a:r>
            <a:r>
              <a:rPr lang="ru-RU" b="1">
                <a:solidFill>
                  <a:srgbClr val="FFFFFF"/>
                </a:solidFill>
                <a:cs typeface="Arial" charset="0"/>
              </a:rPr>
              <a:t>   </a:t>
            </a:r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7263177" y="2640300"/>
            <a:ext cx="1728787" cy="1079500"/>
          </a:xfrm>
          <a:prstGeom prst="line">
            <a:avLst/>
          </a:prstGeom>
          <a:ln>
            <a:solidFill>
              <a:srgbClr val="FF662B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73" name="Line 29"/>
          <p:cNvSpPr>
            <a:spLocks noChangeShapeType="1"/>
          </p:cNvSpPr>
          <p:nvPr/>
        </p:nvSpPr>
        <p:spPr bwMode="auto">
          <a:xfrm flipV="1">
            <a:off x="7191739" y="3143538"/>
            <a:ext cx="1800225" cy="576262"/>
          </a:xfrm>
          <a:prstGeom prst="line">
            <a:avLst/>
          </a:prstGeom>
          <a:ln>
            <a:solidFill>
              <a:srgbClr val="FF662B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V="1">
            <a:off x="7191739" y="3648363"/>
            <a:ext cx="1800225" cy="0"/>
          </a:xfrm>
          <a:prstGeom prst="line">
            <a:avLst/>
          </a:prstGeom>
          <a:ln>
            <a:solidFill>
              <a:srgbClr val="FF662B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75" name="Line 31"/>
          <p:cNvSpPr>
            <a:spLocks noChangeShapeType="1"/>
          </p:cNvSpPr>
          <p:nvPr/>
        </p:nvSpPr>
        <p:spPr bwMode="auto">
          <a:xfrm>
            <a:off x="7263177" y="3648364"/>
            <a:ext cx="1728787" cy="503237"/>
          </a:xfrm>
          <a:prstGeom prst="line">
            <a:avLst/>
          </a:prstGeom>
          <a:ln>
            <a:solidFill>
              <a:srgbClr val="FF662B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76" name="Line 32"/>
          <p:cNvSpPr>
            <a:spLocks noChangeShapeType="1"/>
          </p:cNvSpPr>
          <p:nvPr/>
        </p:nvSpPr>
        <p:spPr bwMode="auto">
          <a:xfrm>
            <a:off x="7263177" y="3648363"/>
            <a:ext cx="1728787" cy="1008062"/>
          </a:xfrm>
          <a:prstGeom prst="line">
            <a:avLst/>
          </a:prstGeom>
          <a:ln>
            <a:solidFill>
              <a:srgbClr val="FF662B"/>
            </a:solidFill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943760" y="3107312"/>
            <a:ext cx="2376488" cy="1077913"/>
          </a:xfrm>
          <a:prstGeom prst="rect">
            <a:avLst/>
          </a:prstGeom>
          <a:solidFill>
            <a:srgbClr val="31314D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Применение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мультимедийных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технологий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 flipH="1">
            <a:off x="551382" y="3702338"/>
            <a:ext cx="2792099" cy="395287"/>
          </a:xfrm>
          <a:prstGeom prst="rect">
            <a:avLst/>
          </a:prstGeom>
          <a:solidFill>
            <a:srgbClr val="31314D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 dirty="0">
                <a:solidFill>
                  <a:srgbClr val="FFFFFF"/>
                </a:solidFill>
                <a:latin typeface="Arial" charset="0"/>
                <a:cs typeface="Arial" charset="0"/>
              </a:rPr>
              <a:t>Аудиоколонки</a:t>
            </a:r>
            <a:r>
              <a:rPr lang="ru-RU" b="1" dirty="0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 flipH="1">
            <a:off x="551383" y="4250311"/>
            <a:ext cx="2792098" cy="395288"/>
          </a:xfrm>
          <a:prstGeom prst="rect">
            <a:avLst/>
          </a:prstGeom>
          <a:solidFill>
            <a:srgbClr val="31314D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Наушники</a:t>
            </a: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auto">
          <a:xfrm flipH="1">
            <a:off x="551383" y="4753550"/>
            <a:ext cx="2792098" cy="395287"/>
          </a:xfrm>
          <a:prstGeom prst="rect">
            <a:avLst/>
          </a:prstGeom>
          <a:solidFill>
            <a:srgbClr val="31314D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Микрофон</a:t>
            </a:r>
            <a:r>
              <a:rPr lang="ru-RU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 flipH="1">
            <a:off x="551383" y="5258375"/>
            <a:ext cx="2792098" cy="395287"/>
          </a:xfrm>
          <a:prstGeom prst="rect">
            <a:avLst/>
          </a:prstGeom>
          <a:solidFill>
            <a:srgbClr val="31314D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Звуковая карта</a:t>
            </a: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auto">
          <a:xfrm flipH="1">
            <a:off x="551383" y="5761611"/>
            <a:ext cx="2792098" cy="395288"/>
          </a:xfrm>
          <a:prstGeom prst="rect">
            <a:avLst/>
          </a:prstGeom>
          <a:solidFill>
            <a:srgbClr val="31314D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b="1">
                <a:solidFill>
                  <a:srgbClr val="FFFFFF"/>
                </a:solidFill>
                <a:latin typeface="Arial" charset="0"/>
                <a:cs typeface="Arial" charset="0"/>
              </a:rPr>
              <a:t>CD ROM</a:t>
            </a:r>
            <a:r>
              <a:rPr lang="ru-RU" b="1">
                <a:solidFill>
                  <a:srgbClr val="FFFFFF"/>
                </a:solidFill>
                <a:latin typeface="Calibri" pitchFamily="34" charset="0"/>
                <a:cs typeface="Arial" charset="0"/>
              </a:rPr>
              <a:t>   </a:t>
            </a:r>
          </a:p>
        </p:txBody>
      </p:sp>
      <p:sp>
        <p:nvSpPr>
          <p:cNvPr id="7" name="Line 28"/>
          <p:cNvSpPr>
            <a:spLocks noChangeShapeType="1"/>
          </p:cNvSpPr>
          <p:nvPr/>
        </p:nvSpPr>
        <p:spPr bwMode="auto">
          <a:xfrm flipH="1" flipV="1">
            <a:off x="3343483" y="3934400"/>
            <a:ext cx="1728787" cy="1108075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Line 29"/>
          <p:cNvSpPr>
            <a:spLocks noChangeShapeType="1"/>
          </p:cNvSpPr>
          <p:nvPr/>
        </p:nvSpPr>
        <p:spPr bwMode="auto">
          <a:xfrm flipH="1" flipV="1">
            <a:off x="3343476" y="4440525"/>
            <a:ext cx="1728793" cy="601950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Line 30"/>
          <p:cNvSpPr>
            <a:spLocks noChangeShapeType="1"/>
          </p:cNvSpPr>
          <p:nvPr/>
        </p:nvSpPr>
        <p:spPr bwMode="auto">
          <a:xfrm flipH="1" flipV="1">
            <a:off x="3343478" y="5012312"/>
            <a:ext cx="1728792" cy="30162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0" name="Line 31"/>
          <p:cNvSpPr>
            <a:spLocks noChangeShapeType="1"/>
          </p:cNvSpPr>
          <p:nvPr/>
        </p:nvSpPr>
        <p:spPr bwMode="auto">
          <a:xfrm flipH="1">
            <a:off x="3343479" y="5042475"/>
            <a:ext cx="1728790" cy="447961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" name="Line 32"/>
          <p:cNvSpPr>
            <a:spLocks noChangeShapeType="1"/>
          </p:cNvSpPr>
          <p:nvPr/>
        </p:nvSpPr>
        <p:spPr bwMode="auto">
          <a:xfrm flipH="1">
            <a:off x="3343481" y="5042475"/>
            <a:ext cx="1728788" cy="951199"/>
          </a:xfrm>
          <a:prstGeom prst="line">
            <a:avLst/>
          </a:prstGeom>
          <a:noFill/>
          <a:ln w="38100" algn="ctr">
            <a:solidFill>
              <a:srgbClr val="FF662B"/>
            </a:solidFill>
            <a:round/>
            <a:headEnd/>
            <a:tailEnd type="triangle" w="med" len="med"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 flipH="1">
            <a:off x="4943760" y="4420972"/>
            <a:ext cx="2376488" cy="1295400"/>
          </a:xfrm>
          <a:prstGeom prst="rect">
            <a:avLst/>
          </a:prstGeom>
          <a:solidFill>
            <a:srgbClr val="31314D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Оснащение </a:t>
            </a:r>
          </a:p>
          <a:p>
            <a:pPr algn="ctr">
              <a:defRPr/>
            </a:pPr>
            <a:r>
              <a:rPr lang="ru-RU" b="1">
                <a:solidFill>
                  <a:srgbClr val="FFFFFF"/>
                </a:solidFill>
                <a:latin typeface="Arial" charset="0"/>
                <a:cs typeface="Arial" charset="0"/>
              </a:rPr>
              <a:t>компьютера</a:t>
            </a:r>
          </a:p>
        </p:txBody>
      </p:sp>
      <p:sp>
        <p:nvSpPr>
          <p:cNvPr id="26" name="Заголовок 2"/>
          <p:cNvSpPr>
            <a:spLocks/>
          </p:cNvSpPr>
          <p:nvPr/>
        </p:nvSpPr>
        <p:spPr bwMode="auto">
          <a:xfrm>
            <a:off x="551384" y="404663"/>
            <a:ext cx="11161240" cy="79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ru-RU" altLang="ru-RU" sz="4400" b="1" dirty="0" smtClean="0">
                <a:solidFill>
                  <a:srgbClr val="31314D"/>
                </a:solidFill>
              </a:rPr>
              <a:t>Опорный конспект</a:t>
            </a:r>
            <a:endParaRPr lang="ru-RU" altLang="ru-RU" sz="4400" b="1" dirty="0">
              <a:solidFill>
                <a:srgbClr val="31314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31760" grpId="0" animBg="1"/>
      <p:bldP spid="31761" grpId="0" animBg="1"/>
      <p:bldP spid="31762" grpId="0" animBg="1"/>
      <p:bldP spid="31763" grpId="0" animBg="1"/>
      <p:bldP spid="31764" grpId="0" animBg="1"/>
      <p:bldP spid="31750" grpId="0" animBg="1"/>
      <p:bldP spid="2" grpId="0" animBg="1"/>
      <p:bldP spid="3" grpId="0" animBg="1"/>
      <p:bldP spid="4" grpId="0" animBg="1"/>
      <p:bldP spid="5" grpId="0" animBg="1"/>
      <p:bldP spid="6" grpId="0" animBg="1"/>
      <p:bldP spid="12" grpId="0" animBg="1"/>
    </p:bldLst>
  </p:timing>
</p:sld>
</file>

<file path=ppt/theme/theme1.xml><?xml version="1.0" encoding="utf-8"?>
<a:theme xmlns:a="http://schemas.openxmlformats.org/drawingml/2006/main" name="ПРЕЗЕНТАЦИИ">
  <a:themeElements>
    <a:clrScheme name="Другая 1">
      <a:dk1>
        <a:srgbClr val="31314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7BB8"/>
      </a:hlink>
      <a:folHlink>
        <a:srgbClr val="FF662B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ПРЕЗЕНТАЦИИ" id="{512A14D0-F9E6-459A-8F10-517AB5957B84}" vid="{2DE04749-00A1-4E93-85EA-378A1C8F2DA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ПРЕЗЕНТАЦИИ</Template>
  <TotalTime>2444</TotalTime>
  <Words>500</Words>
  <Application>Microsoft Office PowerPoint</Application>
  <PresentationFormat>Произвольный</PresentationFormat>
  <Paragraphs>124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ПРЕЗЕНТАЦИИ</vt:lpstr>
      <vt:lpstr>ТЕХНОЛОГИЯ МУЛЬТИМЕДИА</vt:lpstr>
      <vt:lpstr>Ключевые слова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МУЛЬТИМЕДИА</dc:title>
  <dc:creator>ИРИНА</dc:creator>
  <cp:lastModifiedBy>ИРИНА</cp:lastModifiedBy>
  <cp:revision>3</cp:revision>
  <dcterms:created xsi:type="dcterms:W3CDTF">2011-09-19T18:11:49Z</dcterms:created>
  <dcterms:modified xsi:type="dcterms:W3CDTF">2021-02-24T10:35:39Z</dcterms:modified>
</cp:coreProperties>
</file>