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31"/>
  </p:notesMasterIdLst>
  <p:sldIdLst>
    <p:sldId id="269" r:id="rId2"/>
    <p:sldId id="270" r:id="rId3"/>
    <p:sldId id="281" r:id="rId4"/>
    <p:sldId id="266" r:id="rId5"/>
    <p:sldId id="318" r:id="rId6"/>
    <p:sldId id="330" r:id="rId7"/>
    <p:sldId id="319" r:id="rId8"/>
    <p:sldId id="289" r:id="rId9"/>
    <p:sldId id="271" r:id="rId10"/>
    <p:sldId id="331" r:id="rId11"/>
    <p:sldId id="276" r:id="rId12"/>
    <p:sldId id="329" r:id="rId13"/>
    <p:sldId id="274" r:id="rId14"/>
    <p:sldId id="275" r:id="rId15"/>
    <p:sldId id="277" r:id="rId16"/>
    <p:sldId id="273" r:id="rId17"/>
    <p:sldId id="279" r:id="rId18"/>
    <p:sldId id="280" r:id="rId19"/>
    <p:sldId id="284" r:id="rId20"/>
    <p:sldId id="272" r:id="rId21"/>
    <p:sldId id="283" r:id="rId22"/>
    <p:sldId id="320" r:id="rId23"/>
    <p:sldId id="286" r:id="rId24"/>
    <p:sldId id="332" r:id="rId25"/>
    <p:sldId id="282" r:id="rId26"/>
    <p:sldId id="267" r:id="rId27"/>
    <p:sldId id="333" r:id="rId28"/>
    <p:sldId id="334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99"/>
    <a:srgbClr val="CA2302"/>
    <a:srgbClr val="6600CC"/>
    <a:srgbClr val="000099"/>
    <a:srgbClr val="0000CC"/>
    <a:srgbClr val="FF505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51075" autoAdjust="0"/>
  </p:normalViewPr>
  <p:slideViewPr>
    <p:cSldViewPr>
      <p:cViewPr varScale="1">
        <p:scale>
          <a:sx n="78" d="100"/>
          <a:sy n="78" d="100"/>
        </p:scale>
        <p:origin x="108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B06782-2BF6-4A00-A359-9B195A958F00}" type="datetimeFigureOut">
              <a:rPr lang="ru-RU"/>
              <a:pPr>
                <a:defRPr/>
              </a:pPr>
              <a:t>ср 16.11.22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0D2285-1651-4891-93F8-E9DB96F09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22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Комментарии.</a:t>
            </a:r>
          </a:p>
          <a:p>
            <a:r>
              <a:rPr lang="ru-RU" b="0" dirty="0" err="1"/>
              <a:t>Тригеры</a:t>
            </a:r>
            <a:r>
              <a:rPr lang="ru-RU" b="0" dirty="0"/>
              <a:t> – кнопки </a:t>
            </a:r>
            <a:r>
              <a:rPr lang="en-US" b="0" dirty="0"/>
              <a:t>Windows, Linux</a:t>
            </a:r>
            <a:endParaRPr lang="ru-RU" b="0" dirty="0"/>
          </a:p>
          <a:p>
            <a:r>
              <a:rPr lang="ru-RU" b="0" dirty="0"/>
              <a:t>Переход на следующий  слайд – пробел</a:t>
            </a:r>
          </a:p>
          <a:p>
            <a:r>
              <a:rPr lang="ru-RU" b="0" dirty="0"/>
              <a:t>Гиперссылка  - на скрытый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8DF1A4-6DFF-4DE5-8D87-1A002A3B19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1E2D6-07A4-472B-971B-E4F6D164F68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Комментарии</a:t>
            </a:r>
            <a:r>
              <a:rPr lang="ru-RU" dirty="0"/>
              <a:t>.</a:t>
            </a:r>
          </a:p>
          <a:p>
            <a:r>
              <a:rPr lang="ru-RU" dirty="0"/>
              <a:t>Триггер - диск </a:t>
            </a:r>
          </a:p>
          <a:p>
            <a:r>
              <a:rPr lang="ru-RU" dirty="0"/>
              <a:t>Ответ: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 файл, размером 130 Кбайт, будет отведено 3 кластера по 64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Кбайта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при этом 3-й кластер будет считаться занятым, хотя, фактически, значительная его часть использоваться не будет.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0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83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2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79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7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05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8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6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2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5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0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8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4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1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2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6F82DB1-5603-446C-AA49-5FA2B7127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619673" y="2132856"/>
            <a:ext cx="5256584" cy="159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8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Файловая система</a:t>
            </a:r>
          </a:p>
          <a:p>
            <a:pPr algn="ctr"/>
            <a:r>
              <a:rPr lang="ru-RU" sz="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 компьютера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333F455A-F1C6-40C7-B21E-76B15185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864" y="233362"/>
            <a:ext cx="4645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Характеристики файла: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E0C44511-6084-4426-98AB-34EDEBA0D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5" y="908050"/>
            <a:ext cx="8209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FF"/>
                </a:solidFill>
              </a:rPr>
              <a:t>В зависимости от файловой системы, файл может обладать различным набором свойств.</a:t>
            </a:r>
            <a:r>
              <a:rPr lang="ru-RU" altLang="ru-RU" sz="1800" dirty="0"/>
              <a:t> </a:t>
            </a:r>
          </a:p>
        </p:txBody>
      </p:sp>
      <p:graphicFrame>
        <p:nvGraphicFramePr>
          <p:cNvPr id="26709" name="Group 85">
            <a:extLst>
              <a:ext uri="{FF2B5EF4-FFF2-40B4-BE49-F238E27FC236}">
                <a16:creationId xmlns:a16="http://schemas.microsoft.com/office/drawing/2014/main" id="{718914EE-5150-4E7D-9F46-8B3E1E258413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844675"/>
          <a:ext cx="7129463" cy="2773484"/>
        </p:xfrm>
        <a:graphic>
          <a:graphicData uri="http://schemas.openxmlformats.org/drawingml/2006/table">
            <a:tbl>
              <a:tblPr/>
              <a:tblGrid>
                <a:gridCol w="169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9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:\&gt; dir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урок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.doc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340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Mb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12.01.2009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руководство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.pdf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500 Mb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01.03.2011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134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руководство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.doc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125 Mb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.11.2010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259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игра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.iso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 Gb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05.06.2011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500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зима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.gif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188 Kb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30.02.2011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1200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:\&gt;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710" name="Rectangle 86">
            <a:extLst>
              <a:ext uri="{FF2B5EF4-FFF2-40B4-BE49-F238E27FC236}">
                <a16:creationId xmlns:a16="http://schemas.microsoft.com/office/drawing/2014/main" id="{6B96C61B-BE27-4138-9BD7-41B8552DF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276475"/>
            <a:ext cx="1584325" cy="19446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711" name="AutoShape 87">
            <a:extLst>
              <a:ext uri="{FF2B5EF4-FFF2-40B4-BE49-F238E27FC236}">
                <a16:creationId xmlns:a16="http://schemas.microsoft.com/office/drawing/2014/main" id="{6E6316ED-65BD-42B3-B383-A678113F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7425"/>
            <a:ext cx="2160588" cy="603250"/>
          </a:xfrm>
          <a:prstGeom prst="wedgeRoundRectCallout">
            <a:avLst>
              <a:gd name="adj1" fmla="val 10616"/>
              <a:gd name="adj2" fmla="val -14473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FF"/>
                </a:solidFill>
              </a:rPr>
              <a:t>Имя файла</a:t>
            </a:r>
          </a:p>
        </p:txBody>
      </p:sp>
      <p:sp>
        <p:nvSpPr>
          <p:cNvPr id="26712" name="Rectangle 88">
            <a:extLst>
              <a:ext uri="{FF2B5EF4-FFF2-40B4-BE49-F238E27FC236}">
                <a16:creationId xmlns:a16="http://schemas.microsoft.com/office/drawing/2014/main" id="{8D6C1F75-9DD9-4BF3-A1C0-2AA9CC0AC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276475"/>
            <a:ext cx="792162" cy="19446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713" name="AutoShape 89">
            <a:extLst>
              <a:ext uri="{FF2B5EF4-FFF2-40B4-BE49-F238E27FC236}">
                <a16:creationId xmlns:a16="http://schemas.microsoft.com/office/drawing/2014/main" id="{9FC29931-8359-4B19-9F2E-F95A264D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021388"/>
            <a:ext cx="2160588" cy="603250"/>
          </a:xfrm>
          <a:prstGeom prst="wedgeRoundRectCallout">
            <a:avLst>
              <a:gd name="adj1" fmla="val 4519"/>
              <a:gd name="adj2" fmla="val -35105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FF"/>
                </a:solidFill>
              </a:rPr>
              <a:t>Тип файла</a:t>
            </a:r>
          </a:p>
        </p:txBody>
      </p:sp>
      <p:sp>
        <p:nvSpPr>
          <p:cNvPr id="26714" name="Rectangle 90">
            <a:extLst>
              <a:ext uri="{FF2B5EF4-FFF2-40B4-BE49-F238E27FC236}">
                <a16:creationId xmlns:a16="http://schemas.microsoft.com/office/drawing/2014/main" id="{4A2F6A51-B9FA-4732-B041-0D15BDA71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276475"/>
            <a:ext cx="1584325" cy="19446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715" name="AutoShape 91">
            <a:extLst>
              <a:ext uri="{FF2B5EF4-FFF2-40B4-BE49-F238E27FC236}">
                <a16:creationId xmlns:a16="http://schemas.microsoft.com/office/drawing/2014/main" id="{1501A813-DAEF-4C27-8290-311DEFA18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724400"/>
            <a:ext cx="2160588" cy="865188"/>
          </a:xfrm>
          <a:prstGeom prst="wedgeRoundRectCallout">
            <a:avLst>
              <a:gd name="adj1" fmla="val -35009"/>
              <a:gd name="adj2" fmla="val -1081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FF"/>
                </a:solidFill>
              </a:rPr>
              <a:t>Размер файла</a:t>
            </a:r>
          </a:p>
        </p:txBody>
      </p:sp>
      <p:sp>
        <p:nvSpPr>
          <p:cNvPr id="26716" name="Rectangle 92">
            <a:extLst>
              <a:ext uri="{FF2B5EF4-FFF2-40B4-BE49-F238E27FC236}">
                <a16:creationId xmlns:a16="http://schemas.microsoft.com/office/drawing/2014/main" id="{044F0F57-750B-4F55-9B4D-8D5A7A8D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76475"/>
            <a:ext cx="1655763" cy="19446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717" name="AutoShape 93">
            <a:extLst>
              <a:ext uri="{FF2B5EF4-FFF2-40B4-BE49-F238E27FC236}">
                <a16:creationId xmlns:a16="http://schemas.microsoft.com/office/drawing/2014/main" id="{9016412D-9AD2-4E57-9047-66B2A453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734050"/>
            <a:ext cx="2160588" cy="865188"/>
          </a:xfrm>
          <a:prstGeom prst="wedgeRoundRectCallout">
            <a:avLst>
              <a:gd name="adj1" fmla="val 7972"/>
              <a:gd name="adj2" fmla="val -22541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FF"/>
                </a:solidFill>
              </a:rPr>
              <a:t>Дата создания</a:t>
            </a:r>
          </a:p>
        </p:txBody>
      </p:sp>
      <p:sp>
        <p:nvSpPr>
          <p:cNvPr id="26718" name="Rectangle 94">
            <a:extLst>
              <a:ext uri="{FF2B5EF4-FFF2-40B4-BE49-F238E27FC236}">
                <a16:creationId xmlns:a16="http://schemas.microsoft.com/office/drawing/2014/main" id="{3036B2EC-1B04-4C86-BF16-283180B4C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276475"/>
            <a:ext cx="1152525" cy="19446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719" name="AutoShape 95">
            <a:extLst>
              <a:ext uri="{FF2B5EF4-FFF2-40B4-BE49-F238E27FC236}">
                <a16:creationId xmlns:a16="http://schemas.microsoft.com/office/drawing/2014/main" id="{D6664DB7-A8A7-4C01-9615-61BE23C27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941888"/>
            <a:ext cx="2160587" cy="1295400"/>
          </a:xfrm>
          <a:prstGeom prst="wedgeRoundRectCallout">
            <a:avLst>
              <a:gd name="adj1" fmla="val -33690"/>
              <a:gd name="adj2" fmla="val -10649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FF"/>
                </a:solidFill>
              </a:rPr>
              <a:t>Номер начального 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10" grpId="0" animBg="1"/>
      <p:bldP spid="26710" grpId="1" animBg="1"/>
      <p:bldP spid="26711" grpId="0" animBg="1"/>
      <p:bldP spid="26712" grpId="0" animBg="1"/>
      <p:bldP spid="26712" grpId="1" animBg="1"/>
      <p:bldP spid="26713" grpId="0" animBg="1"/>
      <p:bldP spid="26714" grpId="0" animBg="1"/>
      <p:bldP spid="26714" grpId="1" animBg="1"/>
      <p:bldP spid="26715" grpId="0" animBg="1"/>
      <p:bldP spid="26716" grpId="0" animBg="1"/>
      <p:bldP spid="26716" grpId="1" animBg="1"/>
      <p:bldP spid="26717" grpId="0" animBg="1"/>
      <p:bldP spid="26718" grpId="0" animBg="1"/>
      <p:bldP spid="267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76848"/>
              </p:ext>
            </p:extLst>
          </p:nvPr>
        </p:nvGraphicFramePr>
        <p:xfrm>
          <a:off x="714375" y="2071688"/>
          <a:ext cx="8286808" cy="32210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2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DOC, TXT, ODT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 содержит текстовую информацию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BMP, JPG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GIF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 содержит графическую информацию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AVI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 содержит видеоизображение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WAV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MP3, MID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 содержит звуковую информацию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BAC, PAS 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Файлы на языке программирования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ZIP, RAR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Архивные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 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Исполняемые файлы (запускает программу)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SYS, DRV</a:t>
                      </a:r>
                      <a:endParaRPr kumimoji="0" 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Системные файлы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440" marR="45440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30" name="WordArt 4"/>
          <p:cNvSpPr>
            <a:spLocks noChangeArrowheads="1" noChangeShapeType="1" noTextEdit="1"/>
          </p:cNvSpPr>
          <p:nvPr/>
        </p:nvSpPr>
        <p:spPr bwMode="auto">
          <a:xfrm>
            <a:off x="3076462" y="260648"/>
            <a:ext cx="3490640" cy="29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Тип файла</a:t>
            </a:r>
          </a:p>
        </p:txBody>
      </p:sp>
      <p:sp>
        <p:nvSpPr>
          <p:cNvPr id="4131" name="Line 16"/>
          <p:cNvSpPr>
            <a:spLocks noChangeShapeType="1"/>
          </p:cNvSpPr>
          <p:nvPr/>
        </p:nvSpPr>
        <p:spPr bwMode="auto">
          <a:xfrm>
            <a:off x="1619250" y="765175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17"/>
          <p:cNvSpPr>
            <a:spLocks noChangeShapeType="1"/>
          </p:cNvSpPr>
          <p:nvPr/>
        </p:nvSpPr>
        <p:spPr bwMode="auto">
          <a:xfrm>
            <a:off x="1619250" y="1844675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19250" y="877888"/>
            <a:ext cx="7200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Расширение имени файла определяет тип хранящейся информации в файле.</a:t>
            </a:r>
            <a:endParaRPr lang="ru-RU" sz="2000" b="1" i="1" dirty="0">
              <a:latin typeface="Times New Roman" pitchFamily="18" charset="0"/>
            </a:endParaRPr>
          </a:p>
        </p:txBody>
      </p:sp>
      <p:pic>
        <p:nvPicPr>
          <p:cNvPr id="4134" name="Picture 41" descr="C:\Users\Ноут\Downloads\rar_97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46850" y="5500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5" name="Picture 42" descr="C:\Users\Ноут\Downloads\mp3_702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89413" y="55721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6" name="Picture 43" descr="C:\Users\Ноут\Downloads\documents_122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8975" y="55673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4" descr="C:\Users\Ноут\Downloads\jpg_884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3413" y="55673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47" descr="C:\Users\Ноут\Downloads\avi_27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6413" y="55721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8" descr="C:\Users\Ноут\Downloads\text-x-pascal_710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75288" y="55721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49" descr="C:\Users\Ноут\Downloads\application-x-executable_7079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61288" y="5618163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Стандартные расширения</a:t>
            </a:r>
          </a:p>
        </p:txBody>
      </p:sp>
      <p:pic>
        <p:nvPicPr>
          <p:cNvPr id="2051" name="Picture 3" descr="C:\Documents and Settings\Администратор.HOME-FDD52612A3\Рабочий стол\Ирина_Раб стол\10-9\1_53bf85271a5dd53bf85271a6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726" y="1535439"/>
            <a:ext cx="6146734" cy="44871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32239" y="1430198"/>
            <a:ext cx="638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Какое расширение имеет текстовые файлы?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78571" y="2052638"/>
            <a:ext cx="1822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exe, bat, com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8571" y="2481263"/>
            <a:ext cx="115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ppt,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pps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78571" y="2947988"/>
            <a:ext cx="230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rtf, doc, docx, txt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8571" y="3376613"/>
            <a:ext cx="214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avi, wmv, mpeg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71794" y="3990556"/>
            <a:ext cx="5094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Определите тип файла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.jpg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4259" y="2195513"/>
            <a:ext cx="214312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1364259" y="2624138"/>
            <a:ext cx="214312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1364259" y="3524250"/>
            <a:ext cx="214312" cy="21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64259" y="3095625"/>
            <a:ext cx="214312" cy="21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37308" y="4566818"/>
            <a:ext cx="2028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демонстрация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37308" y="4995443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графический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37308" y="5462168"/>
            <a:ext cx="134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звуковой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37308" y="5890793"/>
            <a:ext cx="181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22995" y="4709693"/>
            <a:ext cx="214313" cy="21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1422995" y="5138318"/>
            <a:ext cx="214313" cy="21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5" name="Прямоугольник 24"/>
          <p:cNvSpPr/>
          <p:nvPr/>
        </p:nvSpPr>
        <p:spPr>
          <a:xfrm>
            <a:off x="1422995" y="6038431"/>
            <a:ext cx="214313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422995" y="5609806"/>
            <a:ext cx="214313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38"/>
          <p:cNvGrpSpPr>
            <a:grpSpLocks/>
          </p:cNvGrpSpPr>
          <p:nvPr/>
        </p:nvGrpSpPr>
        <p:grpSpPr bwMode="auto">
          <a:xfrm>
            <a:off x="1407121" y="2967038"/>
            <a:ext cx="214313" cy="285750"/>
            <a:chOff x="7929586" y="3000372"/>
            <a:chExt cx="285752" cy="514134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rot="16200000" flipH="1">
              <a:off x="7793744" y="3279090"/>
              <a:ext cx="357190" cy="8550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7851114" y="3150282"/>
              <a:ext cx="514134" cy="21431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1454745" y="5009731"/>
            <a:ext cx="214313" cy="285750"/>
            <a:chOff x="7929586" y="3000372"/>
            <a:chExt cx="285752" cy="514134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6200000" flipH="1">
              <a:off x="7793744" y="3279090"/>
              <a:ext cx="357190" cy="8550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7851114" y="3150282"/>
              <a:ext cx="514134" cy="21431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3728" y="1484784"/>
            <a:ext cx="494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Установите соответствие.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2571744"/>
            <a:ext cx="1928826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.wav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24" y="3643314"/>
            <a:ext cx="1928826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.bmp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24" y="4714884"/>
            <a:ext cx="1928826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.zip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24" y="5786454"/>
            <a:ext cx="1928826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.rtf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9058" y="2500306"/>
            <a:ext cx="4786346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Georgia" pitchFamily="18" charset="0"/>
              </a:rPr>
              <a:t>текстовый</a:t>
            </a:r>
            <a:endParaRPr lang="en-US" sz="4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29058" y="3571876"/>
            <a:ext cx="4786346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Georgia" pitchFamily="18" charset="0"/>
              </a:rPr>
              <a:t>архив</a:t>
            </a:r>
            <a:endParaRPr lang="en-US" sz="4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29058" y="4643446"/>
            <a:ext cx="4786346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Georgia" pitchFamily="18" charset="0"/>
              </a:rPr>
              <a:t>звуковой</a:t>
            </a:r>
            <a:endParaRPr lang="en-US" sz="4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29058" y="5715016"/>
            <a:ext cx="4786346" cy="71438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Georgia" pitchFamily="18" charset="0"/>
              </a:rPr>
              <a:t>графический</a:t>
            </a:r>
            <a:endParaRPr lang="en-US" sz="4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31" name="Прямая со стрелкой 30"/>
          <p:cNvCxnSpPr>
            <a:stCxn id="0" idx="3"/>
            <a:endCxn id="0" idx="1"/>
          </p:cNvCxnSpPr>
          <p:nvPr/>
        </p:nvCxnSpPr>
        <p:spPr>
          <a:xfrm>
            <a:off x="2786063" y="2928938"/>
            <a:ext cx="1143000" cy="2071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0" idx="3"/>
            <a:endCxn id="0" idx="1"/>
          </p:cNvCxnSpPr>
          <p:nvPr/>
        </p:nvCxnSpPr>
        <p:spPr>
          <a:xfrm>
            <a:off x="2786063" y="4000500"/>
            <a:ext cx="1143000" cy="2071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0" idx="3"/>
            <a:endCxn id="0" idx="1"/>
          </p:cNvCxnSpPr>
          <p:nvPr/>
        </p:nvCxnSpPr>
        <p:spPr>
          <a:xfrm flipV="1">
            <a:off x="2786063" y="3929063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0" idx="3"/>
            <a:endCxn id="0" idx="1"/>
          </p:cNvCxnSpPr>
          <p:nvPr/>
        </p:nvCxnSpPr>
        <p:spPr>
          <a:xfrm flipV="1">
            <a:off x="2786063" y="2857500"/>
            <a:ext cx="1143000" cy="328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12"/>
          <p:cNvSpPr>
            <a:spLocks noChangeArrowheads="1" noChangeShapeType="1" noTextEdit="1"/>
          </p:cNvSpPr>
          <p:nvPr/>
        </p:nvSpPr>
        <p:spPr bwMode="auto">
          <a:xfrm>
            <a:off x="2124471" y="282576"/>
            <a:ext cx="5466557" cy="274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ФАЙЛОВАЯ СИСТЕМА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547813" y="765175"/>
            <a:ext cx="7273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порядок, определяющий способ организации, хранения и именования данных на носителях информации в компьютерах, а также в другом электронном оборудовании.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Line 14"/>
          <p:cNvSpPr>
            <a:spLocks noChangeShapeType="1"/>
          </p:cNvSpPr>
          <p:nvPr/>
        </p:nvSpPr>
        <p:spPr bwMode="auto">
          <a:xfrm>
            <a:off x="1619250" y="765175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Line 15"/>
          <p:cNvSpPr>
            <a:spLocks noChangeShapeType="1"/>
          </p:cNvSpPr>
          <p:nvPr/>
        </p:nvSpPr>
        <p:spPr bwMode="auto">
          <a:xfrm>
            <a:off x="1619250" y="1844675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1143000" y="2071688"/>
            <a:ext cx="3124200" cy="10715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</a:rPr>
              <a:t>Одноуровневая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175250" y="2071688"/>
            <a:ext cx="3429000" cy="10715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100" b="1">
                <a:latin typeface="Times New Roman" pitchFamily="18" charset="0"/>
              </a:rPr>
              <a:t>Многоуровневая</a:t>
            </a:r>
          </a:p>
          <a:p>
            <a:pPr algn="ctr"/>
            <a:r>
              <a:rPr lang="ru-RU" sz="3100" b="1">
                <a:latin typeface="Times New Roman" pitchFamily="18" charset="0"/>
              </a:rPr>
              <a:t>(иерархическая)</a:t>
            </a:r>
          </a:p>
        </p:txBody>
      </p:sp>
      <p:pic>
        <p:nvPicPr>
          <p:cNvPr id="7176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3500438"/>
            <a:ext cx="584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5786438"/>
            <a:ext cx="6016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7988" y="4572000"/>
            <a:ext cx="584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4572000"/>
            <a:ext cx="584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5715000"/>
            <a:ext cx="584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188" y="5715000"/>
            <a:ext cx="584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688" y="4572000"/>
            <a:ext cx="6016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 стрелкой 25"/>
          <p:cNvCxnSpPr>
            <a:stCxn id="11" idx="2"/>
            <a:endCxn id="18" idx="0"/>
          </p:cNvCxnSpPr>
          <p:nvPr/>
        </p:nvCxnSpPr>
        <p:spPr>
          <a:xfrm rot="5400000">
            <a:off x="6179344" y="3815557"/>
            <a:ext cx="357187" cy="11557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2"/>
            <a:endCxn id="19" idx="0"/>
          </p:cNvCxnSpPr>
          <p:nvPr/>
        </p:nvCxnSpPr>
        <p:spPr>
          <a:xfrm rot="5400000">
            <a:off x="6757988" y="4394200"/>
            <a:ext cx="357188" cy="158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2"/>
            <a:endCxn id="24" idx="0"/>
          </p:cNvCxnSpPr>
          <p:nvPr/>
        </p:nvCxnSpPr>
        <p:spPr>
          <a:xfrm rot="16200000" flipH="1">
            <a:off x="7333457" y="3817144"/>
            <a:ext cx="357187" cy="115252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8" idx="2"/>
            <a:endCxn id="16" idx="0"/>
          </p:cNvCxnSpPr>
          <p:nvPr/>
        </p:nvCxnSpPr>
        <p:spPr>
          <a:xfrm rot="5400000">
            <a:off x="5219700" y="5226050"/>
            <a:ext cx="500063" cy="62071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9" idx="2"/>
            <a:endCxn id="20" idx="0"/>
          </p:cNvCxnSpPr>
          <p:nvPr/>
        </p:nvCxnSpPr>
        <p:spPr>
          <a:xfrm rot="5400000">
            <a:off x="6471444" y="5250656"/>
            <a:ext cx="428625" cy="50006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2"/>
            <a:endCxn id="21" idx="0"/>
          </p:cNvCxnSpPr>
          <p:nvPr/>
        </p:nvCxnSpPr>
        <p:spPr>
          <a:xfrm rot="16200000" flipH="1">
            <a:off x="7007225" y="5214938"/>
            <a:ext cx="428625" cy="5715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89" name="TextBox 36"/>
          <p:cNvSpPr txBox="1">
            <a:spLocks noChangeArrowheads="1"/>
          </p:cNvSpPr>
          <p:nvPr/>
        </p:nvSpPr>
        <p:spPr bwMode="auto">
          <a:xfrm>
            <a:off x="7143750" y="3429000"/>
            <a:ext cx="1446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Корневой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каталог</a:t>
            </a:r>
          </a:p>
        </p:txBody>
      </p:sp>
      <p:sp>
        <p:nvSpPr>
          <p:cNvPr id="7190" name="TextBox 37"/>
          <p:cNvSpPr txBox="1">
            <a:spLocks noChangeArrowheads="1"/>
          </p:cNvSpPr>
          <p:nvPr/>
        </p:nvSpPr>
        <p:spPr bwMode="auto">
          <a:xfrm>
            <a:off x="785813" y="3357563"/>
            <a:ext cx="14462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Корневой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каталог</a:t>
            </a:r>
          </a:p>
        </p:txBody>
      </p:sp>
      <p:pic>
        <p:nvPicPr>
          <p:cNvPr id="7191" name="Picture 15" descr="H:\прилож\пап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429000"/>
            <a:ext cx="584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4643438"/>
            <a:ext cx="6016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0" y="4643438"/>
            <a:ext cx="6016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1650" y="4686300"/>
            <a:ext cx="6016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98900" y="4657725"/>
            <a:ext cx="6016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16" descr="H:\прилож\д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4643438"/>
            <a:ext cx="6016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Прямая соединительная линия 51"/>
          <p:cNvCxnSpPr>
            <a:stCxn id="43" idx="2"/>
            <a:endCxn id="46" idx="0"/>
          </p:cNvCxnSpPr>
          <p:nvPr/>
        </p:nvCxnSpPr>
        <p:spPr>
          <a:xfrm rot="5400000">
            <a:off x="1904206" y="3969544"/>
            <a:ext cx="500063" cy="8477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43" idx="2"/>
            <a:endCxn id="47" idx="0"/>
          </p:cNvCxnSpPr>
          <p:nvPr/>
        </p:nvCxnSpPr>
        <p:spPr>
          <a:xfrm rot="16200000" flipH="1">
            <a:off x="2688431" y="4033044"/>
            <a:ext cx="542925" cy="763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43" idx="2"/>
            <a:endCxn id="48" idx="0"/>
          </p:cNvCxnSpPr>
          <p:nvPr/>
        </p:nvCxnSpPr>
        <p:spPr>
          <a:xfrm rot="16200000" flipH="1">
            <a:off x="3131344" y="3590131"/>
            <a:ext cx="514350" cy="16208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43" idx="2"/>
            <a:endCxn id="45" idx="0"/>
          </p:cNvCxnSpPr>
          <p:nvPr/>
        </p:nvCxnSpPr>
        <p:spPr>
          <a:xfrm rot="5400000">
            <a:off x="1511300" y="3576638"/>
            <a:ext cx="500063" cy="16335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43" idx="2"/>
            <a:endCxn id="50" idx="0"/>
          </p:cNvCxnSpPr>
          <p:nvPr/>
        </p:nvCxnSpPr>
        <p:spPr>
          <a:xfrm rot="16200000" flipH="1">
            <a:off x="2332831" y="4388644"/>
            <a:ext cx="500063" cy="95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7189" grpId="0"/>
      <p:bldP spid="71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2"/>
          <p:cNvSpPr>
            <a:spLocks noChangeArrowheads="1" noChangeShapeType="1" noTextEdit="1"/>
          </p:cNvSpPr>
          <p:nvPr/>
        </p:nvSpPr>
        <p:spPr bwMode="auto">
          <a:xfrm>
            <a:off x="2728913" y="252019"/>
            <a:ext cx="3715295" cy="332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Путь к файлу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1619250" y="935107"/>
            <a:ext cx="7273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dirty="0">
                <a:solidFill>
                  <a:srgbClr val="0D0D0D"/>
                </a:solidFill>
                <a:latin typeface="Times New Roman" pitchFamily="18" charset="0"/>
              </a:rPr>
              <a:t>Путь к файлу </a:t>
            </a:r>
            <a:r>
              <a:rPr lang="ru-RU" sz="2000" dirty="0">
                <a:solidFill>
                  <a:srgbClr val="0D0D0D"/>
                </a:solidFill>
                <a:latin typeface="Times New Roman" pitchFamily="18" charset="0"/>
              </a:rPr>
              <a:t>начинается с логического имени диска в операционной системе </a:t>
            </a:r>
            <a:r>
              <a:rPr lang="en-US" sz="2000" dirty="0">
                <a:solidFill>
                  <a:srgbClr val="0D0D0D"/>
                </a:solidFill>
                <a:latin typeface="Times New Roman" pitchFamily="18" charset="0"/>
              </a:rPr>
              <a:t>Windows.	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9220" name="Line 14"/>
          <p:cNvSpPr>
            <a:spLocks noChangeShapeType="1"/>
          </p:cNvSpPr>
          <p:nvPr/>
        </p:nvSpPr>
        <p:spPr bwMode="auto">
          <a:xfrm>
            <a:off x="1619250" y="765175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15"/>
          <p:cNvSpPr>
            <a:spLocks noChangeShapeType="1"/>
          </p:cNvSpPr>
          <p:nvPr/>
        </p:nvSpPr>
        <p:spPr bwMode="auto">
          <a:xfrm>
            <a:off x="1619250" y="1844675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1571625" y="4624388"/>
            <a:ext cx="5599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Bookman Old Style" pitchFamily="18" charset="0"/>
              </a:rPr>
              <a:t>Е</a:t>
            </a:r>
            <a:r>
              <a:rPr lang="en-US" sz="2400" b="1">
                <a:latin typeface="Bookman Old Style" pitchFamily="18" charset="0"/>
              </a:rPr>
              <a:t>:\</a:t>
            </a:r>
            <a:r>
              <a:rPr lang="ru-RU" sz="2400" b="1">
                <a:latin typeface="Bookman Old Style" pitchFamily="18" charset="0"/>
              </a:rPr>
              <a:t>Сочинения\Сочинение_1</a:t>
            </a:r>
            <a:r>
              <a:rPr lang="en-US" sz="2400" b="1">
                <a:latin typeface="Bookman Old Style" pitchFamily="18" charset="0"/>
              </a:rPr>
              <a:t>.doc</a:t>
            </a:r>
            <a:endParaRPr lang="ru-RU" sz="2400" b="1">
              <a:latin typeface="Bookman Old Style" pitchFamily="18" charset="0"/>
            </a:endParaRP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1947863" y="5695950"/>
            <a:ext cx="4852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Bookman Old Style" pitchFamily="18" charset="0"/>
              </a:rPr>
              <a:t>Е</a:t>
            </a:r>
            <a:r>
              <a:rPr lang="en-US" sz="2400" b="1">
                <a:latin typeface="Bookman Old Style" pitchFamily="18" charset="0"/>
              </a:rPr>
              <a:t>:\</a:t>
            </a:r>
            <a:r>
              <a:rPr lang="ru-RU" sz="2400" b="1">
                <a:latin typeface="Bookman Old Style" pitchFamily="18" charset="0"/>
              </a:rPr>
              <a:t>Фото\Лето\На_даче</a:t>
            </a:r>
            <a:r>
              <a:rPr lang="en-US" sz="2400" b="1">
                <a:latin typeface="Bookman Old Style" pitchFamily="18" charset="0"/>
              </a:rPr>
              <a:t>.bmp</a:t>
            </a:r>
            <a:endParaRPr lang="ru-RU" sz="2400" b="1">
              <a:latin typeface="Bookman Old Style" pitchFamily="18" charset="0"/>
            </a:endParaRPr>
          </a:p>
        </p:txBody>
      </p:sp>
      <p:sp>
        <p:nvSpPr>
          <p:cNvPr id="38" name="AutoShape 4"/>
          <p:cNvSpPr>
            <a:spLocks/>
          </p:cNvSpPr>
          <p:nvPr/>
        </p:nvSpPr>
        <p:spPr bwMode="auto">
          <a:xfrm rot="-5400000">
            <a:off x="2738438" y="3890962"/>
            <a:ext cx="228600" cy="2562225"/>
          </a:xfrm>
          <a:prstGeom prst="leftBrace">
            <a:avLst>
              <a:gd name="adj1" fmla="val 1118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1800"/>
          </a:p>
        </p:txBody>
      </p:sp>
      <p:sp>
        <p:nvSpPr>
          <p:cNvPr id="39" name="AutoShape 4"/>
          <p:cNvSpPr>
            <a:spLocks/>
          </p:cNvSpPr>
          <p:nvPr/>
        </p:nvSpPr>
        <p:spPr bwMode="auto">
          <a:xfrm rot="-5400000">
            <a:off x="5514342" y="3808162"/>
            <a:ext cx="228600" cy="2783260"/>
          </a:xfrm>
          <a:prstGeom prst="lef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180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837802" y="5195591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</a:rPr>
              <a:t>путь к файлу</a:t>
            </a: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4856954" y="5238750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</a:rPr>
              <a:t>имя файла</a:t>
            </a: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1928813" y="6338888"/>
            <a:ext cx="4844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Bookman Old Style" pitchFamily="18" charset="0"/>
              </a:rPr>
              <a:t>Е</a:t>
            </a:r>
            <a:r>
              <a:rPr lang="en-US" sz="2400" b="1">
                <a:latin typeface="Bookman Old Style" pitchFamily="18" charset="0"/>
              </a:rPr>
              <a:t>:\</a:t>
            </a:r>
            <a:r>
              <a:rPr lang="ru-RU" sz="2400" b="1">
                <a:latin typeface="Bookman Old Style" pitchFamily="18" charset="0"/>
              </a:rPr>
              <a:t>Фото\Лето\В_парке</a:t>
            </a:r>
            <a:r>
              <a:rPr lang="en-US" sz="2400" b="1">
                <a:latin typeface="Bookman Old Style" pitchFamily="18" charset="0"/>
              </a:rPr>
              <a:t>.bmp</a:t>
            </a:r>
            <a:endParaRPr lang="ru-RU" sz="2400" b="1">
              <a:latin typeface="Bookman Old Style" pitchFamily="18" charset="0"/>
            </a:endParaRPr>
          </a:p>
        </p:txBody>
      </p:sp>
      <p:cxnSp>
        <p:nvCxnSpPr>
          <p:cNvPr id="52" name="Прямая соединительная линия 51"/>
          <p:cNvCxnSpPr>
            <a:stCxn id="9232" idx="2"/>
            <a:endCxn id="9231" idx="0"/>
          </p:cNvCxnSpPr>
          <p:nvPr/>
        </p:nvCxnSpPr>
        <p:spPr>
          <a:xfrm rot="5400000">
            <a:off x="1301750" y="2219326"/>
            <a:ext cx="136525" cy="4254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9232" idx="2"/>
            <a:endCxn id="45" idx="0"/>
          </p:cNvCxnSpPr>
          <p:nvPr/>
        </p:nvCxnSpPr>
        <p:spPr>
          <a:xfrm rot="16200000" flipH="1">
            <a:off x="1787525" y="2159001"/>
            <a:ext cx="136525" cy="5461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9231" idx="2"/>
            <a:endCxn id="9234" idx="0"/>
          </p:cNvCxnSpPr>
          <p:nvPr/>
        </p:nvCxnSpPr>
        <p:spPr>
          <a:xfrm rot="16200000" flipH="1">
            <a:off x="869157" y="3277394"/>
            <a:ext cx="582612" cy="63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45" idx="2"/>
            <a:endCxn id="49" idx="0"/>
          </p:cNvCxnSpPr>
          <p:nvPr/>
        </p:nvCxnSpPr>
        <p:spPr>
          <a:xfrm rot="16200000" flipH="1">
            <a:off x="2310607" y="2807494"/>
            <a:ext cx="165100" cy="5286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9233" idx="0"/>
            <a:endCxn id="49" idx="2"/>
          </p:cNvCxnSpPr>
          <p:nvPr/>
        </p:nvCxnSpPr>
        <p:spPr>
          <a:xfrm rot="5400000" flipH="1" flipV="1">
            <a:off x="2310606" y="3439320"/>
            <a:ext cx="142875" cy="5508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49" idx="2"/>
            <a:endCxn id="47" idx="0"/>
          </p:cNvCxnSpPr>
          <p:nvPr/>
        </p:nvCxnSpPr>
        <p:spPr>
          <a:xfrm rot="16200000" flipH="1">
            <a:off x="2846387" y="3454401"/>
            <a:ext cx="142875" cy="520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123"/>
          <p:cNvGrpSpPr>
            <a:grpSpLocks/>
          </p:cNvGrpSpPr>
          <p:nvPr/>
        </p:nvGrpSpPr>
        <p:grpSpPr bwMode="auto">
          <a:xfrm>
            <a:off x="1285875" y="1947863"/>
            <a:ext cx="2493963" cy="415925"/>
            <a:chOff x="1285852" y="1947438"/>
            <a:chExt cx="2494523" cy="415746"/>
          </a:xfrm>
        </p:grpSpPr>
        <p:pic>
          <p:nvPicPr>
            <p:cNvPr id="9255" name="Picture 16" descr="H:\прилож\disc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85852" y="2000241"/>
              <a:ext cx="593908" cy="36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6" name="TextBox 112"/>
            <p:cNvSpPr txBox="1">
              <a:spLocks noChangeArrowheads="1"/>
            </p:cNvSpPr>
            <p:nvPr/>
          </p:nvSpPr>
          <p:spPr bwMode="auto">
            <a:xfrm>
              <a:off x="1785918" y="1947438"/>
              <a:ext cx="19944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Локальный диск (Е:)</a:t>
              </a:r>
            </a:p>
          </p:txBody>
        </p:sp>
      </p:grpSp>
      <p:grpSp>
        <p:nvGrpSpPr>
          <p:cNvPr id="4" name="Группа 124"/>
          <p:cNvGrpSpPr>
            <a:grpSpLocks/>
          </p:cNvGrpSpPr>
          <p:nvPr/>
        </p:nvGrpSpPr>
        <p:grpSpPr bwMode="auto">
          <a:xfrm>
            <a:off x="493713" y="2500313"/>
            <a:ext cx="1149350" cy="695325"/>
            <a:chOff x="493881" y="2500306"/>
            <a:chExt cx="1149161" cy="695744"/>
          </a:xfrm>
        </p:grpSpPr>
        <p:pic>
          <p:nvPicPr>
            <p:cNvPr id="9253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56639" y="2500306"/>
              <a:ext cx="400651" cy="48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4" name="TextBox 113"/>
            <p:cNvSpPr txBox="1">
              <a:spLocks noChangeArrowheads="1"/>
            </p:cNvSpPr>
            <p:nvPr/>
          </p:nvSpPr>
          <p:spPr bwMode="auto">
            <a:xfrm>
              <a:off x="493881" y="2857496"/>
              <a:ext cx="11491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Сочинения</a:t>
              </a:r>
            </a:p>
          </p:txBody>
        </p:sp>
      </p:grpSp>
      <p:grpSp>
        <p:nvGrpSpPr>
          <p:cNvPr id="5" name="Группа 125"/>
          <p:cNvGrpSpPr>
            <a:grpSpLocks/>
          </p:cNvGrpSpPr>
          <p:nvPr/>
        </p:nvGrpSpPr>
        <p:grpSpPr bwMode="auto">
          <a:xfrm>
            <a:off x="1792288" y="2500313"/>
            <a:ext cx="636587" cy="714375"/>
            <a:chOff x="1792724" y="2500306"/>
            <a:chExt cx="636136" cy="714380"/>
          </a:xfrm>
        </p:grpSpPr>
        <p:pic>
          <p:nvPicPr>
            <p:cNvPr id="9251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8794" y="2500306"/>
              <a:ext cx="400652" cy="48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2" name="TextBox 114"/>
            <p:cNvSpPr txBox="1">
              <a:spLocks noChangeArrowheads="1"/>
            </p:cNvSpPr>
            <p:nvPr/>
          </p:nvSpPr>
          <p:spPr bwMode="auto">
            <a:xfrm>
              <a:off x="1792724" y="2876132"/>
              <a:ext cx="636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Фото</a:t>
              </a:r>
            </a:p>
          </p:txBody>
        </p:sp>
      </p:grpSp>
      <p:grpSp>
        <p:nvGrpSpPr>
          <p:cNvPr id="6" name="Группа 126"/>
          <p:cNvGrpSpPr>
            <a:grpSpLocks/>
          </p:cNvGrpSpPr>
          <p:nvPr/>
        </p:nvGrpSpPr>
        <p:grpSpPr bwMode="auto">
          <a:xfrm>
            <a:off x="2149475" y="3154363"/>
            <a:ext cx="1065213" cy="703262"/>
            <a:chOff x="2149258" y="3153628"/>
            <a:chExt cx="1065420" cy="704000"/>
          </a:xfrm>
        </p:grpSpPr>
        <p:pic>
          <p:nvPicPr>
            <p:cNvPr id="9249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56837" y="3153628"/>
              <a:ext cx="400652" cy="48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0" name="TextBox 115"/>
            <p:cNvSpPr txBox="1">
              <a:spLocks noChangeArrowheads="1"/>
            </p:cNvSpPr>
            <p:nvPr/>
          </p:nvSpPr>
          <p:spPr bwMode="auto">
            <a:xfrm>
              <a:off x="2149258" y="3519074"/>
              <a:ext cx="10654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Лето 2013</a:t>
              </a:r>
            </a:p>
          </p:txBody>
        </p:sp>
      </p:grpSp>
      <p:grpSp>
        <p:nvGrpSpPr>
          <p:cNvPr id="7" name="Группа 133"/>
          <p:cNvGrpSpPr>
            <a:grpSpLocks/>
          </p:cNvGrpSpPr>
          <p:nvPr/>
        </p:nvGrpSpPr>
        <p:grpSpPr bwMode="auto">
          <a:xfrm>
            <a:off x="1663700" y="3786188"/>
            <a:ext cx="908050" cy="785812"/>
            <a:chOff x="1664308" y="3786191"/>
            <a:chExt cx="907428" cy="785817"/>
          </a:xfrm>
        </p:grpSpPr>
        <p:pic>
          <p:nvPicPr>
            <p:cNvPr id="9247" name="Picture 17" descr="C:\Users\Ноут\Downloads\bmp_385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57357" y="3786191"/>
              <a:ext cx="500065" cy="5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8" name="TextBox 116"/>
            <p:cNvSpPr txBox="1">
              <a:spLocks noChangeArrowheads="1"/>
            </p:cNvSpPr>
            <p:nvPr/>
          </p:nvSpPr>
          <p:spPr bwMode="auto">
            <a:xfrm>
              <a:off x="1664308" y="4233454"/>
              <a:ext cx="9074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На_даче</a:t>
              </a:r>
            </a:p>
          </p:txBody>
        </p:sp>
      </p:grpSp>
      <p:grpSp>
        <p:nvGrpSpPr>
          <p:cNvPr id="8" name="Группа 132"/>
          <p:cNvGrpSpPr>
            <a:grpSpLocks/>
          </p:cNvGrpSpPr>
          <p:nvPr/>
        </p:nvGrpSpPr>
        <p:grpSpPr bwMode="auto">
          <a:xfrm>
            <a:off x="2728913" y="3786188"/>
            <a:ext cx="914400" cy="785812"/>
            <a:chOff x="2729594" y="3786191"/>
            <a:chExt cx="913712" cy="785817"/>
          </a:xfrm>
        </p:grpSpPr>
        <p:pic>
          <p:nvPicPr>
            <p:cNvPr id="9245" name="Picture 17" descr="C:\Users\Ноут\Downloads\bmp_385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28927" y="3786191"/>
              <a:ext cx="500065" cy="5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6" name="TextBox 118"/>
            <p:cNvSpPr txBox="1">
              <a:spLocks noChangeArrowheads="1"/>
            </p:cNvSpPr>
            <p:nvPr/>
          </p:nvSpPr>
          <p:spPr bwMode="auto">
            <a:xfrm>
              <a:off x="2729594" y="4233454"/>
              <a:ext cx="9137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В_парке</a:t>
              </a:r>
            </a:p>
          </p:txBody>
        </p:sp>
      </p:grpSp>
      <p:grpSp>
        <p:nvGrpSpPr>
          <p:cNvPr id="9" name="Группа 127"/>
          <p:cNvGrpSpPr>
            <a:grpSpLocks/>
          </p:cNvGrpSpPr>
          <p:nvPr/>
        </p:nvGrpSpPr>
        <p:grpSpPr bwMode="auto">
          <a:xfrm>
            <a:off x="506413" y="3571875"/>
            <a:ext cx="1350962" cy="714375"/>
            <a:chOff x="506217" y="3571877"/>
            <a:chExt cx="1351139" cy="714379"/>
          </a:xfrm>
        </p:grpSpPr>
        <p:pic>
          <p:nvPicPr>
            <p:cNvPr id="9243" name="Picture 18" descr="H:\прилож\wor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56798" y="3571877"/>
              <a:ext cx="414793" cy="45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4" name="TextBox 119"/>
            <p:cNvSpPr txBox="1">
              <a:spLocks noChangeArrowheads="1"/>
            </p:cNvSpPr>
            <p:nvPr/>
          </p:nvSpPr>
          <p:spPr bwMode="auto">
            <a:xfrm>
              <a:off x="506217" y="3947702"/>
              <a:ext cx="13511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Сочинение_1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2143125"/>
            <a:ext cx="8286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 каталоге хранился файл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.doc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После создания в этом каталоге подкаталога и перемещения в созданный подкаталог  файла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.doc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полное имя файла стало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:\SCHOOL\ADMIN\DOC\YEAR\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.doc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Полное имя каталога, в котором хранился файл до перемещения: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43063" y="4643438"/>
            <a:ext cx="1058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YEAR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00500" y="4643438"/>
            <a:ext cx="3760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:\SCHOOL\ADMIN\DOC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00500" y="5286375"/>
            <a:ext cx="4768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:\SCHOOL\ADMIN\DOC\YEAR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43063" y="5286375"/>
            <a:ext cx="83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DOC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87475" y="4786313"/>
            <a:ext cx="214313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3786188" y="4786313"/>
            <a:ext cx="214312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2" name="Прямоугольник 21"/>
          <p:cNvSpPr/>
          <p:nvPr/>
        </p:nvSpPr>
        <p:spPr>
          <a:xfrm>
            <a:off x="1428750" y="5434013"/>
            <a:ext cx="214313" cy="214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3" name="Прямоугольник 22"/>
          <p:cNvSpPr/>
          <p:nvPr/>
        </p:nvSpPr>
        <p:spPr>
          <a:xfrm>
            <a:off x="3786188" y="5429250"/>
            <a:ext cx="214312" cy="21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3832225" y="4683125"/>
            <a:ext cx="214313" cy="285750"/>
            <a:chOff x="7929586" y="3000372"/>
            <a:chExt cx="285752" cy="51413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16200000" flipH="1">
              <a:off x="7793744" y="3279090"/>
              <a:ext cx="357190" cy="8550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7851114" y="3150282"/>
              <a:ext cx="514134" cy="21431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3</a:t>
            </a:r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1571625" y="214313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1571625" y="1865313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Группа 62"/>
          <p:cNvGrpSpPr>
            <a:grpSpLocks/>
          </p:cNvGrpSpPr>
          <p:nvPr/>
        </p:nvGrpSpPr>
        <p:grpSpPr bwMode="auto">
          <a:xfrm>
            <a:off x="2571750" y="2928938"/>
            <a:ext cx="4030663" cy="2246312"/>
            <a:chOff x="1364675" y="2052492"/>
            <a:chExt cx="4030474" cy="2245906"/>
          </a:xfrm>
        </p:grpSpPr>
        <p:pic>
          <p:nvPicPr>
            <p:cNvPr id="13321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857356" y="2052492"/>
              <a:ext cx="357190" cy="43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1928212" y="2642935"/>
              <a:ext cx="214302" cy="214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dirty="0"/>
                <a:t>-</a:t>
              </a:r>
            </a:p>
          </p:txBody>
        </p:sp>
        <p:pic>
          <p:nvPicPr>
            <p:cNvPr id="13323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363545" y="2537465"/>
              <a:ext cx="357190" cy="43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>
              <a:stCxn id="5" idx="2"/>
              <a:endCxn id="8" idx="0"/>
            </p:cNvCxnSpPr>
            <p:nvPr/>
          </p:nvCxnSpPr>
          <p:spPr>
            <a:xfrm rot="5400000">
              <a:off x="1958382" y="2566749"/>
              <a:ext cx="153959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8" idx="3"/>
              <a:endCxn id="9" idx="1"/>
            </p:cNvCxnSpPr>
            <p:nvPr/>
          </p:nvCxnSpPr>
          <p:spPr>
            <a:xfrm>
              <a:off x="2142514" y="2750866"/>
              <a:ext cx="220653" cy="47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2417150" y="3057197"/>
              <a:ext cx="168245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327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28860" y="3714752"/>
              <a:ext cx="357190" cy="43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15" descr="H:\прилож\папка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28926" y="2920781"/>
              <a:ext cx="357190" cy="43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Прямая соединительная линия 38"/>
            <p:cNvCxnSpPr>
              <a:stCxn id="27" idx="1"/>
            </p:cNvCxnSpPr>
            <p:nvPr/>
          </p:nvCxnSpPr>
          <p:spPr>
            <a:xfrm rot="10800000" flipV="1">
              <a:off x="2499685" y="3139732"/>
              <a:ext cx="428605" cy="31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2487790" y="4203959"/>
              <a:ext cx="169832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0800000" flipV="1">
              <a:off x="2571118" y="4285700"/>
              <a:ext cx="1785854" cy="47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8" idx="2"/>
            </p:cNvCxnSpPr>
            <p:nvPr/>
          </p:nvCxnSpPr>
          <p:spPr>
            <a:xfrm rot="16200000" flipH="1">
              <a:off x="1517934" y="3375432"/>
              <a:ext cx="1071369" cy="349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26" idx="1"/>
            </p:cNvCxnSpPr>
            <p:nvPr/>
          </p:nvCxnSpPr>
          <p:spPr>
            <a:xfrm rot="10800000">
              <a:off x="2071080" y="3928578"/>
              <a:ext cx="357170" cy="47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2987830" y="3418288"/>
              <a:ext cx="16983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10800000" flipV="1">
              <a:off x="3071158" y="3500030"/>
              <a:ext cx="1214380" cy="47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36" name="TextBox 55"/>
            <p:cNvSpPr txBox="1">
              <a:spLocks noChangeArrowheads="1"/>
            </p:cNvSpPr>
            <p:nvPr/>
          </p:nvSpPr>
          <p:spPr bwMode="auto">
            <a:xfrm>
              <a:off x="1364675" y="209178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A:\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7" name="TextBox 56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Doc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8" name="TextBox 57"/>
            <p:cNvSpPr txBox="1">
              <a:spLocks noChangeArrowheads="1"/>
            </p:cNvSpPr>
            <p:nvPr/>
          </p:nvSpPr>
          <p:spPr bwMode="auto">
            <a:xfrm>
              <a:off x="3214678" y="3000372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Form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9" name="TextBox 58"/>
            <p:cNvSpPr txBox="1">
              <a:spLocks noChangeArrowheads="1"/>
            </p:cNvSpPr>
            <p:nvPr/>
          </p:nvSpPr>
          <p:spPr bwMode="auto">
            <a:xfrm>
              <a:off x="4357686" y="3214686"/>
              <a:ext cx="10118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ABC.odt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0" name="TextBox 59"/>
            <p:cNvSpPr txBox="1">
              <a:spLocks noChangeArrowheads="1"/>
            </p:cNvSpPr>
            <p:nvPr/>
          </p:nvSpPr>
          <p:spPr bwMode="auto">
            <a:xfrm>
              <a:off x="2786050" y="3786190"/>
              <a:ext cx="9028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Risunki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1" name="TextBox 61"/>
            <p:cNvSpPr txBox="1">
              <a:spLocks noChangeArrowheads="1"/>
            </p:cNvSpPr>
            <p:nvPr/>
          </p:nvSpPr>
          <p:spPr bwMode="auto">
            <a:xfrm>
              <a:off x="4357686" y="3929066"/>
              <a:ext cx="10374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BUS.png</a:t>
              </a:r>
              <a:endParaRPr lang="ru-RU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14375" y="2000250"/>
            <a:ext cx="82867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latin typeface="Times New Roman" pitchFamily="18" charset="0"/>
                <a:cs typeface="Times New Roman" pitchFamily="18" charset="0"/>
              </a:rPr>
              <a:t>Записать полное имя файлов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ABC.odt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BUS.png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(включая путь к файлу) в иерархической файловой системе, изображенной на рисунке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2497138" y="5429250"/>
            <a:ext cx="443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Bookman Old Style" pitchFamily="18" charset="0"/>
              </a:rPr>
              <a:t>А</a:t>
            </a:r>
            <a:r>
              <a:rPr lang="en-US" sz="2800" b="1">
                <a:latin typeface="Bookman Old Style" pitchFamily="18" charset="0"/>
              </a:rPr>
              <a:t>:\Doc</a:t>
            </a:r>
            <a:r>
              <a:rPr lang="ru-RU" sz="2800" b="1">
                <a:latin typeface="Bookman Old Style" pitchFamily="18" charset="0"/>
              </a:rPr>
              <a:t>\</a:t>
            </a:r>
            <a:r>
              <a:rPr lang="en-US" sz="2800" b="1">
                <a:latin typeface="Bookman Old Style" pitchFamily="18" charset="0"/>
              </a:rPr>
              <a:t>Form</a:t>
            </a:r>
            <a:r>
              <a:rPr lang="ru-RU" sz="2800" b="1">
                <a:latin typeface="Bookman Old Style" pitchFamily="18" charset="0"/>
              </a:rPr>
              <a:t>\</a:t>
            </a:r>
            <a:r>
              <a:rPr lang="en-US" sz="2800" b="1">
                <a:latin typeface="Bookman Old Style" pitchFamily="18" charset="0"/>
              </a:rPr>
              <a:t>ABC.odt</a:t>
            </a:r>
            <a:endParaRPr lang="ru-RU" sz="2800" b="1">
              <a:latin typeface="Bookman Old Style" pitchFamily="18" charset="0"/>
            </a:endParaRPr>
          </a:p>
        </p:txBody>
      </p:sp>
      <p:sp>
        <p:nvSpPr>
          <p:cNvPr id="66" name="Text Box 49"/>
          <p:cNvSpPr txBox="1">
            <a:spLocks noChangeArrowheads="1"/>
          </p:cNvSpPr>
          <p:nvPr/>
        </p:nvSpPr>
        <p:spPr bwMode="auto">
          <a:xfrm>
            <a:off x="2643188" y="6072188"/>
            <a:ext cx="400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Bookman Old Style" pitchFamily="18" charset="0"/>
              </a:rPr>
              <a:t>А</a:t>
            </a:r>
            <a:r>
              <a:rPr lang="en-US" sz="2800" b="1">
                <a:latin typeface="Bookman Old Style" pitchFamily="18" charset="0"/>
              </a:rPr>
              <a:t>:\Risunki</a:t>
            </a:r>
            <a:r>
              <a:rPr lang="ru-RU" sz="2800" b="1">
                <a:latin typeface="Bookman Old Style" pitchFamily="18" charset="0"/>
              </a:rPr>
              <a:t>\</a:t>
            </a:r>
            <a:r>
              <a:rPr lang="en-US" sz="2800" b="1">
                <a:latin typeface="Bookman Old Style" pitchFamily="18" charset="0"/>
              </a:rPr>
              <a:t>BUS.png</a:t>
            </a:r>
            <a:endParaRPr lang="ru-RU" sz="2800" b="1">
              <a:latin typeface="Bookman Old Style" pitchFamily="18" charset="0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4</a:t>
            </a:r>
          </a:p>
        </p:txBody>
      </p:sp>
      <p:sp>
        <p:nvSpPr>
          <p:cNvPr id="31" name="Содержимое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74646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Копирование</a:t>
            </a:r>
          </a:p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Перемещение </a:t>
            </a:r>
          </a:p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Удаление </a:t>
            </a:r>
          </a:p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Переименование </a:t>
            </a:r>
          </a:p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3200" dirty="0">
                <a:solidFill>
                  <a:prstClr val="black"/>
                </a:solidFill>
                <a:latin typeface="Corbel"/>
              </a:rPr>
              <a:t>Архивирование - </a:t>
            </a:r>
            <a:r>
              <a:rPr lang="ru-RU" altLang="ru-RU" sz="2800" dirty="0">
                <a:solidFill>
                  <a:prstClr val="black"/>
                </a:solidFill>
                <a:latin typeface="Corbel"/>
              </a:rPr>
              <a:t>уменьшение объема файлов. </a:t>
            </a:r>
            <a:r>
              <a:rPr lang="ru-RU" altLang="ru-RU" sz="2000" dirty="0">
                <a:solidFill>
                  <a:prstClr val="black"/>
                </a:solidFill>
                <a:latin typeface="Corbel"/>
              </a:rPr>
              <a:t>Используются специальные программы – </a:t>
            </a:r>
            <a:r>
              <a:rPr lang="ru-RU" altLang="ru-RU" sz="2000" b="1" dirty="0">
                <a:solidFill>
                  <a:prstClr val="black"/>
                </a:solidFill>
                <a:latin typeface="Corbel"/>
              </a:rPr>
              <a:t>архиваторы  (</a:t>
            </a:r>
            <a:r>
              <a:rPr lang="en-US" altLang="ru-RU" sz="2000" b="1" dirty="0">
                <a:solidFill>
                  <a:prstClr val="black"/>
                </a:solidFill>
                <a:latin typeface="Gill Sans MT"/>
              </a:rPr>
              <a:t>WinRAR, </a:t>
            </a:r>
            <a:r>
              <a:rPr lang="en-US" altLang="ru-RU" sz="2000" b="1" dirty="0" err="1">
                <a:solidFill>
                  <a:prstClr val="black"/>
                </a:solidFill>
                <a:latin typeface="Gill Sans MT"/>
              </a:rPr>
              <a:t>WinZIP</a:t>
            </a:r>
            <a:r>
              <a:rPr lang="en-US" altLang="ru-RU" sz="2000" b="1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orbel"/>
              </a:rPr>
              <a:t>и др.)</a:t>
            </a:r>
            <a:endParaRPr lang="ru-RU" altLang="ru-RU" sz="200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62068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Операции с файлами</a:t>
            </a:r>
          </a:p>
        </p:txBody>
      </p:sp>
    </p:spTree>
    <p:extLst>
      <p:ext uri="{BB962C8B-B14F-4D97-AF65-F5344CB8AC3E}">
        <p14:creationId xmlns:p14="http://schemas.microsoft.com/office/powerpoint/2010/main" val="40953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634876" y="346951"/>
            <a:ext cx="2047876" cy="309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Файл</a:t>
            </a:r>
          </a:p>
        </p:txBody>
      </p:sp>
      <p:sp>
        <p:nvSpPr>
          <p:cNvPr id="3075" name="Line 16"/>
          <p:cNvSpPr>
            <a:spLocks noChangeShapeType="1"/>
          </p:cNvSpPr>
          <p:nvPr/>
        </p:nvSpPr>
        <p:spPr bwMode="auto">
          <a:xfrm>
            <a:off x="1619250" y="1124744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Line 17"/>
          <p:cNvSpPr>
            <a:spLocks noChangeShapeType="1"/>
          </p:cNvSpPr>
          <p:nvPr/>
        </p:nvSpPr>
        <p:spPr bwMode="auto">
          <a:xfrm>
            <a:off x="1619250" y="2060848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 sz="1200" dirty="0">
              <a:latin typeface="+mj-lt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1593517" y="1125126"/>
            <a:ext cx="7273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</a:rPr>
              <a:t>Все программы и данные хранятся в долговременной (внешней) памяти компьютера в виде </a:t>
            </a:r>
            <a:r>
              <a:rPr lang="ru-RU" sz="2400" b="1" dirty="0">
                <a:latin typeface="Times New Roman" pitchFamily="18" charset="0"/>
              </a:rPr>
              <a:t>файлов.</a:t>
            </a:r>
          </a:p>
        </p:txBody>
      </p:sp>
      <p:pic>
        <p:nvPicPr>
          <p:cNvPr id="3078" name="Picture 10" descr="H:\прилож\файл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2848342"/>
            <a:ext cx="3053002" cy="275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3568" y="3130803"/>
            <a:ext cx="4968552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</a:rPr>
              <a:t>    Файл </a:t>
            </a:r>
            <a:r>
              <a:rPr lang="ru-RU" sz="2800" dirty="0">
                <a:latin typeface="Times New Roman" pitchFamily="18" charset="0"/>
              </a:rPr>
              <a:t>– это программа или данные, имеющие имя и хранящиеся в долговременной памяти</a:t>
            </a:r>
            <a:r>
              <a:rPr lang="ru-RU" sz="3700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2"/>
          <p:cNvSpPr>
            <a:spLocks noChangeArrowheads="1" noChangeShapeType="1" noTextEdit="1"/>
          </p:cNvSpPr>
          <p:nvPr/>
        </p:nvSpPr>
        <p:spPr bwMode="auto">
          <a:xfrm>
            <a:off x="1691680" y="314325"/>
            <a:ext cx="6841455" cy="2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ФОРМАТИРОВАНИЕ ДИСКОВ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1547813" y="765175"/>
            <a:ext cx="7273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</a:rPr>
              <a:t>процесс разметки устройств хранения или носителей информации: жёстких дисков, дискет, устройств хранения на основе </a:t>
            </a:r>
            <a:r>
              <a:rPr lang="ru-RU" sz="2000" dirty="0" err="1">
                <a:latin typeface="Times New Roman" pitchFamily="18" charset="0"/>
              </a:rPr>
              <a:t>флеш-памяти</a:t>
            </a:r>
            <a:r>
              <a:rPr lang="ru-RU" sz="2000" dirty="0">
                <a:latin typeface="Times New Roman" pitchFamily="18" charset="0"/>
              </a:rPr>
              <a:t>, оптических носителей и др.</a:t>
            </a:r>
            <a:r>
              <a:rPr lang="ru-RU" dirty="0"/>
              <a:t> </a:t>
            </a:r>
          </a:p>
        </p:txBody>
      </p:sp>
      <p:sp>
        <p:nvSpPr>
          <p:cNvPr id="6148" name="Line 14"/>
          <p:cNvSpPr>
            <a:spLocks noChangeShapeType="1"/>
          </p:cNvSpPr>
          <p:nvPr/>
        </p:nvSpPr>
        <p:spPr bwMode="auto">
          <a:xfrm>
            <a:off x="1619250" y="765175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15"/>
          <p:cNvSpPr>
            <a:spLocks noChangeShapeType="1"/>
          </p:cNvSpPr>
          <p:nvPr/>
        </p:nvSpPr>
        <p:spPr bwMode="auto">
          <a:xfrm>
            <a:off x="1619250" y="1844675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2771775" y="1844675"/>
            <a:ext cx="394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Способы форматирования 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611188" y="2222500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1. </a:t>
            </a:r>
            <a:r>
              <a:rPr lang="ru-RU" sz="2000" b="1" dirty="0">
                <a:latin typeface="Times New Roman" pitchFamily="18" charset="0"/>
              </a:rPr>
              <a:t>Полное форматирование</a:t>
            </a:r>
            <a:r>
              <a:rPr lang="ru-RU" sz="2000" dirty="0">
                <a:latin typeface="Times New Roman" pitchFamily="18" charset="0"/>
              </a:rPr>
              <a:t> включает в себя разметку диска на дорожки и секторы, поэтому все хранящиеся на диске файлы уничтожаются.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592138" y="2852738"/>
            <a:ext cx="8551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2. </a:t>
            </a:r>
            <a:r>
              <a:rPr lang="ru-RU" sz="2000" b="1">
                <a:latin typeface="Times New Roman" pitchFamily="18" charset="0"/>
              </a:rPr>
              <a:t>Быстрое форматирование</a:t>
            </a:r>
            <a:r>
              <a:rPr lang="ru-RU" sz="2000">
                <a:latin typeface="Times New Roman" pitchFamily="18" charset="0"/>
              </a:rPr>
              <a:t> производит лишь очистку каталогов диска, поэтому информация, т.е. сами файлы, сохраняются, и существует возможность их восстановления.</a:t>
            </a:r>
          </a:p>
        </p:txBody>
      </p:sp>
      <p:pic>
        <p:nvPicPr>
          <p:cNvPr id="6153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4129340"/>
            <a:ext cx="1728193" cy="256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4108845"/>
            <a:ext cx="2091903" cy="252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Oval 13"/>
          <p:cNvSpPr>
            <a:spLocks noChangeArrowheads="1"/>
          </p:cNvSpPr>
          <p:nvPr/>
        </p:nvSpPr>
        <p:spPr bwMode="auto">
          <a:xfrm>
            <a:off x="4929188" y="5743575"/>
            <a:ext cx="1643062" cy="285750"/>
          </a:xfrm>
          <a:prstGeom prst="ellips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00313" y="5600700"/>
            <a:ext cx="121443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6150" grpId="0"/>
      <p:bldP spid="6151" grpId="0"/>
      <p:bldP spid="6152" grpId="0"/>
      <p:bldP spid="6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>
            <a:extLst>
              <a:ext uri="{FF2B5EF4-FFF2-40B4-BE49-F238E27FC236}">
                <a16:creationId xmlns:a16="http://schemas.microsoft.com/office/drawing/2014/main" id="{5D2E10EF-A93E-482D-9A0D-E26B54250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" y="217228"/>
            <a:ext cx="8697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Логическая структура носителя информации в файловой системе </a:t>
            </a:r>
            <a:r>
              <a:rPr lang="en-US" altLang="ru-RU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FAT</a:t>
            </a: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50BA3D13-F86F-4435-947B-B1280033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68413"/>
            <a:ext cx="554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1. </a:t>
            </a:r>
            <a:r>
              <a:rPr lang="ru-RU" altLang="ru-RU" sz="1800" b="1"/>
              <a:t>Загрузочная запись  операционной системы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BCF2CF2B-C1BD-45CF-9CA9-224A74AC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2. Таблица размещения файлов (</a:t>
            </a:r>
            <a:r>
              <a:rPr lang="en-US" altLang="ru-RU" sz="1800" b="1"/>
              <a:t>FAT – File Allocation table)</a:t>
            </a:r>
            <a:r>
              <a:rPr lang="ru-RU" altLang="ru-RU" sz="1800" b="1"/>
              <a:t>. Содержит полную информацию о файлах размещенных на диске.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E7FB8696-D18B-46E5-8DA5-D230BB49C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349500"/>
            <a:ext cx="1976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3. Сами файлы.</a:t>
            </a:r>
          </a:p>
        </p:txBody>
      </p:sp>
      <p:graphicFrame>
        <p:nvGraphicFramePr>
          <p:cNvPr id="31004" name="Group 284">
            <a:extLst>
              <a:ext uri="{FF2B5EF4-FFF2-40B4-BE49-F238E27FC236}">
                <a16:creationId xmlns:a16="http://schemas.microsoft.com/office/drawing/2014/main" id="{2B85F974-6CCE-4E42-96BA-3E3F78E1D30D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4437063"/>
          <a:ext cx="6096000" cy="974824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998" name="AutoShape 278">
            <a:extLst>
              <a:ext uri="{FF2B5EF4-FFF2-40B4-BE49-F238E27FC236}">
                <a16:creationId xmlns:a16="http://schemas.microsoft.com/office/drawing/2014/main" id="{06727A08-8F1C-4A87-A303-3F422C000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068638"/>
            <a:ext cx="2305050" cy="792162"/>
          </a:xfrm>
          <a:prstGeom prst="wedgeRoundRectCallout">
            <a:avLst>
              <a:gd name="adj1" fmla="val -2546"/>
              <a:gd name="adj2" fmla="val 11593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Загрузочная запись</a:t>
            </a:r>
          </a:p>
        </p:txBody>
      </p:sp>
      <p:sp>
        <p:nvSpPr>
          <p:cNvPr id="30999" name="AutoShape 279">
            <a:extLst>
              <a:ext uri="{FF2B5EF4-FFF2-40B4-BE49-F238E27FC236}">
                <a16:creationId xmlns:a16="http://schemas.microsoft.com/office/drawing/2014/main" id="{1EE5EF68-9BB2-47B3-98FC-2B32306A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068638"/>
            <a:ext cx="2305050" cy="936625"/>
          </a:xfrm>
          <a:prstGeom prst="wedgeRoundRectCallout">
            <a:avLst>
              <a:gd name="adj1" fmla="val -73208"/>
              <a:gd name="adj2" fmla="val 883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Таблица размещения файлов</a:t>
            </a:r>
          </a:p>
        </p:txBody>
      </p:sp>
      <p:sp>
        <p:nvSpPr>
          <p:cNvPr id="31005" name="AutoShape 285">
            <a:extLst>
              <a:ext uri="{FF2B5EF4-FFF2-40B4-BE49-F238E27FC236}">
                <a16:creationId xmlns:a16="http://schemas.microsoft.com/office/drawing/2014/main" id="{958CBCB7-5DA4-49AB-9436-1735A0508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141663"/>
            <a:ext cx="2305050" cy="647700"/>
          </a:xfrm>
          <a:prstGeom prst="wedgeRoundRectCallout">
            <a:avLst>
              <a:gd name="adj1" fmla="val -106472"/>
              <a:gd name="adj2" fmla="val 13897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Файлы</a:t>
            </a:r>
          </a:p>
        </p:txBody>
      </p:sp>
      <p:sp>
        <p:nvSpPr>
          <p:cNvPr id="31006" name="Text Box 286">
            <a:extLst>
              <a:ext uri="{FF2B5EF4-FFF2-40B4-BE49-F238E27FC236}">
                <a16:creationId xmlns:a16="http://schemas.microsoft.com/office/drawing/2014/main" id="{DCE04D54-B25A-40EC-BE3E-D7B2EC89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642350" cy="16160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3300"/>
                </a:solidFill>
              </a:rPr>
              <a:t>Полное форматирование</a:t>
            </a:r>
            <a:r>
              <a:rPr lang="ru-RU" altLang="ru-RU" sz="2000" b="1"/>
              <a:t> – включает в себя физическое форматирование (разметка на дорожки и секторы) так и логическое форматирование создание таблицы размещения файлов  и корневого каталога. После полного форматирования вся хранившаяся на диске информация будет уничтожена.</a:t>
            </a:r>
          </a:p>
        </p:txBody>
      </p:sp>
      <p:graphicFrame>
        <p:nvGraphicFramePr>
          <p:cNvPr id="31543" name="Group 823">
            <a:extLst>
              <a:ext uri="{FF2B5EF4-FFF2-40B4-BE49-F238E27FC236}">
                <a16:creationId xmlns:a16="http://schemas.microsoft.com/office/drawing/2014/main" id="{1BFA355F-0223-4F5B-8E84-70A390B94217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4437063"/>
          <a:ext cx="6096000" cy="974824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545" name="Group 825">
            <a:extLst>
              <a:ext uri="{FF2B5EF4-FFF2-40B4-BE49-F238E27FC236}">
                <a16:creationId xmlns:a16="http://schemas.microsoft.com/office/drawing/2014/main" id="{8F99CDA4-46E0-48B2-980D-F7A4F992A477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4437063"/>
          <a:ext cx="6096000" cy="974824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546" name="Text Box 826">
            <a:extLst>
              <a:ext uri="{FF2B5EF4-FFF2-40B4-BE49-F238E27FC236}">
                <a16:creationId xmlns:a16="http://schemas.microsoft.com/office/drawing/2014/main" id="{CDA18E78-2B65-4D91-942E-0C22D22C8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8569325" cy="14938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FF3300"/>
                </a:solidFill>
              </a:rPr>
              <a:t>Быстрое форматирование</a:t>
            </a:r>
            <a:r>
              <a:rPr lang="ru-RU" altLang="ru-RU" sz="2000" b="1" dirty="0"/>
              <a:t> производит лишь очистку  таблицы размещения файлов и корневого каталога. Сами файлы сохраняются и в принципе возможно восстановление файловой системы.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 dirty="0"/>
          </a:p>
        </p:txBody>
      </p:sp>
      <p:sp>
        <p:nvSpPr>
          <p:cNvPr id="21912" name="Text Box 827">
            <a:extLst>
              <a:ext uri="{FF2B5EF4-FFF2-40B4-BE49-F238E27FC236}">
                <a16:creationId xmlns:a16="http://schemas.microsoft.com/office/drawing/2014/main" id="{3202A076-7F5E-416E-90B3-866D14A5F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5516563"/>
            <a:ext cx="659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Устройство внешней памяти, разделенное на кластеры.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1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6" grpId="1"/>
      <p:bldP spid="30727" grpId="0"/>
      <p:bldP spid="30727" grpId="1"/>
      <p:bldP spid="30728" grpId="0"/>
      <p:bldP spid="30728" grpId="1"/>
      <p:bldP spid="30998" grpId="0" animBg="1"/>
      <p:bldP spid="30998" grpId="1" animBg="1"/>
      <p:bldP spid="30998" grpId="2" animBg="1"/>
      <p:bldP spid="30999" grpId="0" animBg="1"/>
      <p:bldP spid="30999" grpId="1" animBg="1"/>
      <p:bldP spid="30999" grpId="2" animBg="1"/>
      <p:bldP spid="31005" grpId="0" animBg="1"/>
      <p:bldP spid="31005" grpId="1" animBg="1"/>
      <p:bldP spid="31005" grpId="2" animBg="1"/>
      <p:bldP spid="31006" grpId="0" animBg="1"/>
      <p:bldP spid="315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99" y="236503"/>
            <a:ext cx="7784589" cy="714238"/>
          </a:xfrm>
        </p:spPr>
        <p:txBody>
          <a:bodyPr>
            <a:noAutofit/>
          </a:bodyPr>
          <a:lstStyle/>
          <a:p>
            <a:r>
              <a:rPr lang="ru-RU" sz="2800" dirty="0"/>
              <a:t>Порядок размещения файлов на диске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3632" y="1316639"/>
            <a:ext cx="4714908" cy="4357718"/>
          </a:xfrm>
        </p:spPr>
        <p:txBody>
          <a:bodyPr/>
          <a:lstStyle/>
          <a:p>
            <a:r>
              <a:rPr lang="ru-RU" dirty="0"/>
              <a:t>Файл, представляемый нами как единое целое, на самом деле может быть разбросан «</a:t>
            </a:r>
            <a:r>
              <a:rPr lang="ru-RU" dirty="0" err="1"/>
              <a:t>кусоч-ками</a:t>
            </a:r>
            <a:r>
              <a:rPr lang="ru-RU" dirty="0"/>
              <a:t>» по всему диску. </a:t>
            </a:r>
          </a:p>
          <a:p>
            <a:r>
              <a:rPr lang="ru-RU" dirty="0"/>
              <a:t>Минимальный размер такого «кусочка» (</a:t>
            </a:r>
            <a:r>
              <a:rPr lang="ru-RU" b="1" dirty="0"/>
              <a:t>кластера</a:t>
            </a:r>
            <a:r>
              <a:rPr lang="ru-RU" dirty="0"/>
              <a:t>, </a:t>
            </a:r>
            <a:r>
              <a:rPr lang="ru-RU" b="1" dirty="0"/>
              <a:t>блока</a:t>
            </a:r>
            <a:r>
              <a:rPr lang="ru-RU" dirty="0"/>
              <a:t>) — </a:t>
            </a:r>
            <a:br>
              <a:rPr lang="ru-RU" dirty="0"/>
            </a:br>
            <a:r>
              <a:rPr lang="ru-RU" dirty="0"/>
              <a:t>от 512 байт до 64 Кбайт в зависимости от используемой файловой системы. </a:t>
            </a:r>
          </a:p>
          <a:p>
            <a:r>
              <a:rPr lang="ru-RU" dirty="0"/>
              <a:t>При размещении на диске каждому файлу отводится целое число кластеров. </a:t>
            </a:r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>
          <a:xfrm>
            <a:off x="1500166" y="5643578"/>
            <a:ext cx="7286676" cy="10117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>
                <a:latin typeface="Arial" pitchFamily="34" charset="0"/>
                <a:cs typeface="Arial" pitchFamily="34" charset="0"/>
              </a:rPr>
              <a:t>Сколько кластеров по 64 </a:t>
            </a:r>
            <a:r>
              <a:rPr lang="ru-RU" sz="2200" i="1" dirty="0" err="1">
                <a:latin typeface="Arial" pitchFamily="34" charset="0"/>
                <a:cs typeface="Arial" pitchFamily="34" charset="0"/>
              </a:rPr>
              <a:t>Кбайта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 будет отведено на файл, размером 130 Кбайт?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8629" y="571501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7" name="Группа 21"/>
          <p:cNvGrpSpPr/>
          <p:nvPr/>
        </p:nvGrpSpPr>
        <p:grpSpPr>
          <a:xfrm>
            <a:off x="714348" y="5500702"/>
            <a:ext cx="8072494" cy="1096342"/>
            <a:chOff x="428596" y="5072074"/>
            <a:chExt cx="5929354" cy="15249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658386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Documents and Settings\Администратор.HOME-FDD52612A3\Рабочий стол\Ирина_Раб стол\10-9\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8" y="1057259"/>
            <a:ext cx="3365986" cy="42824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5741024" y="1200135"/>
            <a:ext cx="2874366" cy="3086734"/>
            <a:chOff x="5626724" y="1285860"/>
            <a:chExt cx="2874366" cy="3086734"/>
          </a:xfrm>
        </p:grpSpPr>
        <p:pic>
          <p:nvPicPr>
            <p:cNvPr id="1028" name="Picture 4" descr="C:\Documents and Settings\Администратор.HOME-FDD52612A3\Рабочий стол\Ирина_Раб стол\10-9\07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26724" y="1384594"/>
              <a:ext cx="2774234" cy="2988000"/>
            </a:xfrm>
            <a:prstGeom prst="rect">
              <a:avLst/>
            </a:prstGeom>
            <a:noFill/>
          </p:spPr>
        </p:pic>
        <p:sp>
          <p:nvSpPr>
            <p:cNvPr id="13" name="Прямоугольная выноска 12"/>
            <p:cNvSpPr/>
            <p:nvPr/>
          </p:nvSpPr>
          <p:spPr>
            <a:xfrm>
              <a:off x="5857884" y="3714752"/>
              <a:ext cx="1143008" cy="357190"/>
            </a:xfrm>
            <a:prstGeom prst="wedgeRectCallout">
              <a:avLst>
                <a:gd name="adj1" fmla="val -8622"/>
                <a:gd name="adj2" fmla="val -133480"/>
              </a:avLst>
            </a:prstGeom>
            <a:solidFill>
              <a:srgbClr val="BBB423"/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Arial" pitchFamily="34" charset="0"/>
                  <a:cs typeface="Arial" pitchFamily="34" charset="0"/>
                </a:rPr>
                <a:t>ДОРОЖКА</a:t>
              </a:r>
            </a:p>
          </p:txBody>
        </p:sp>
        <p:sp>
          <p:nvSpPr>
            <p:cNvPr id="11" name="Прямоугольная выноска 10"/>
            <p:cNvSpPr/>
            <p:nvPr/>
          </p:nvSpPr>
          <p:spPr>
            <a:xfrm>
              <a:off x="5815022" y="1514461"/>
              <a:ext cx="1143008" cy="357190"/>
            </a:xfrm>
            <a:prstGeom prst="wedgeRectCallout">
              <a:avLst>
                <a:gd name="adj1" fmla="val -5637"/>
                <a:gd name="adj2" fmla="val 124429"/>
              </a:avLst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Arial" pitchFamily="34" charset="0"/>
                  <a:cs typeface="Arial" pitchFamily="34" charset="0"/>
                </a:rPr>
                <a:t>СЕКТОР</a:t>
              </a:r>
            </a:p>
          </p:txBody>
        </p:sp>
        <p:sp>
          <p:nvSpPr>
            <p:cNvPr id="15" name="Прямоугольная выноска 14"/>
            <p:cNvSpPr/>
            <p:nvPr/>
          </p:nvSpPr>
          <p:spPr>
            <a:xfrm>
              <a:off x="7358082" y="1285860"/>
              <a:ext cx="1143008" cy="357190"/>
            </a:xfrm>
            <a:prstGeom prst="wedgeRectCallout">
              <a:avLst>
                <a:gd name="adj1" fmla="val -23547"/>
                <a:gd name="adj2" fmla="val 130160"/>
              </a:avLst>
            </a:prstGeom>
            <a:solidFill>
              <a:schemeClr val="accent2"/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Arial" pitchFamily="34" charset="0"/>
                  <a:cs typeface="Arial" pitchFamily="34" charset="0"/>
                </a:rPr>
                <a:t>КЛАСТЕР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ea typeface="+mn-ea"/>
                <a:cs typeface="+mn-cs"/>
              </a:rPr>
              <a:t>Фрагментация и дефрагментация дисков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777686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prstClr val="black"/>
                </a:solidFill>
                <a:latin typeface="Corbel"/>
              </a:rPr>
              <a:t>Фрагментация файлов</a:t>
            </a:r>
            <a:r>
              <a:rPr lang="ru-RU" altLang="ru-RU" sz="2400" dirty="0">
                <a:solidFill>
                  <a:prstClr val="black"/>
                </a:solidFill>
                <a:latin typeface="Corbel"/>
              </a:rPr>
              <a:t> – ситуация когда на диске фрагменты файлов хранятся в различных , удаленных друг от друга секторах, что существенно замедляет доступ к ним.</a:t>
            </a:r>
          </a:p>
          <a:p>
            <a:pPr marL="365125" lvl="0" indent="-282575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prstClr val="black"/>
                </a:solidFill>
                <a:latin typeface="Corbel"/>
              </a:rPr>
              <a:t>Дефрагментация файлов</a:t>
            </a:r>
            <a:r>
              <a:rPr lang="ru-RU" altLang="ru-RU" sz="2400" dirty="0">
                <a:solidFill>
                  <a:prstClr val="black"/>
                </a:solidFill>
                <a:latin typeface="Corbel"/>
              </a:rPr>
              <a:t> – процесс при котором файлы записываются в последовательно расположенные секторы.</a:t>
            </a:r>
          </a:p>
        </p:txBody>
      </p:sp>
    </p:spTree>
    <p:extLst>
      <p:ext uri="{BB962C8B-B14F-4D97-AF65-F5344CB8AC3E}">
        <p14:creationId xmlns:p14="http://schemas.microsoft.com/office/powerpoint/2010/main" val="327142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49" name="Group 693">
            <a:extLst>
              <a:ext uri="{FF2B5EF4-FFF2-40B4-BE49-F238E27FC236}">
                <a16:creationId xmlns:a16="http://schemas.microsoft.com/office/drawing/2014/main" id="{B9AE2956-9EF6-4191-9143-0ED73CEBC0C1}"/>
              </a:ext>
            </a:extLst>
          </p:cNvPr>
          <p:cNvGraphicFramePr>
            <a:graphicFrameLocks noGrp="1"/>
          </p:cNvGraphicFramePr>
          <p:nvPr/>
        </p:nvGraphicFramePr>
        <p:xfrm>
          <a:off x="1619250" y="1268413"/>
          <a:ext cx="6096000" cy="974824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663" name="Text Box 691">
            <a:extLst>
              <a:ext uri="{FF2B5EF4-FFF2-40B4-BE49-F238E27FC236}">
                <a16:creationId xmlns:a16="http://schemas.microsoft.com/office/drawing/2014/main" id="{B52C0846-6A9B-4174-93C1-9FDF0DA2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42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Файл занимает целое число кластеров. Белые –свободное место, один цвет – один файл</a:t>
            </a:r>
          </a:p>
        </p:txBody>
      </p:sp>
      <p:graphicFrame>
        <p:nvGraphicFramePr>
          <p:cNvPr id="20290" name="Group 834">
            <a:extLst>
              <a:ext uri="{FF2B5EF4-FFF2-40B4-BE49-F238E27FC236}">
                <a16:creationId xmlns:a16="http://schemas.microsoft.com/office/drawing/2014/main" id="{18A36564-289D-4EEE-881D-F720C5483E25}"/>
              </a:ext>
            </a:extLst>
          </p:cNvPr>
          <p:cNvGraphicFramePr>
            <a:graphicFrameLocks noGrp="1"/>
          </p:cNvGraphicFramePr>
          <p:nvPr/>
        </p:nvGraphicFramePr>
        <p:xfrm>
          <a:off x="1692275" y="3644900"/>
          <a:ext cx="6096000" cy="974824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291" name="Text Box 835">
            <a:extLst>
              <a:ext uri="{FF2B5EF4-FFF2-40B4-BE49-F238E27FC236}">
                <a16:creationId xmlns:a16="http://schemas.microsoft.com/office/drawing/2014/main" id="{2ACE2786-F4A4-48D5-A517-C4EB89BD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842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В результате работы (стирания, копирования, удаления) фрагменты файлов оказываются разбросанными по диску.</a:t>
            </a:r>
          </a:p>
        </p:txBody>
      </p:sp>
      <p:sp>
        <p:nvSpPr>
          <p:cNvPr id="20292" name="Text Box 836">
            <a:extLst>
              <a:ext uri="{FF2B5EF4-FFF2-40B4-BE49-F238E27FC236}">
                <a16:creationId xmlns:a16="http://schemas.microsoft.com/office/drawing/2014/main" id="{A50EC9B6-D3F8-4683-82C2-70E7873C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192"/>
            <a:ext cx="8424862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FF3300"/>
                </a:solidFill>
              </a:rPr>
              <a:t>Дефрагментация </a:t>
            </a:r>
            <a:r>
              <a:rPr lang="ru-RU" altLang="ru-RU" sz="2000" b="1" dirty="0"/>
              <a:t>– процесс упорядочивания файлов, так, что бы они лежали без пропусков</a:t>
            </a:r>
          </a:p>
        </p:txBody>
      </p:sp>
      <p:graphicFrame>
        <p:nvGraphicFramePr>
          <p:cNvPr id="20293" name="Group 837">
            <a:extLst>
              <a:ext uri="{FF2B5EF4-FFF2-40B4-BE49-F238E27FC236}">
                <a16:creationId xmlns:a16="http://schemas.microsoft.com/office/drawing/2014/main" id="{39284A15-739C-449A-B2A7-433C0EAA30D5}"/>
              </a:ext>
            </a:extLst>
          </p:cNvPr>
          <p:cNvGraphicFramePr>
            <a:graphicFrameLocks noGrp="1"/>
          </p:cNvGraphicFramePr>
          <p:nvPr/>
        </p:nvGraphicFramePr>
        <p:xfrm>
          <a:off x="1692275" y="3644900"/>
          <a:ext cx="6096000" cy="974824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91" grpId="0"/>
      <p:bldP spid="202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02" descr="dfrgui">
            <a:extLst>
              <a:ext uri="{FF2B5EF4-FFF2-40B4-BE49-F238E27FC236}">
                <a16:creationId xmlns:a16="http://schemas.microsoft.com/office/drawing/2014/main" id="{7AC2A886-69FA-4FBF-B121-C1432CBA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33067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75" name="Picture 403" descr="1237329340-1">
            <a:extLst>
              <a:ext uri="{FF2B5EF4-FFF2-40B4-BE49-F238E27FC236}">
                <a16:creationId xmlns:a16="http://schemas.microsoft.com/office/drawing/2014/main" id="{54338D86-C67E-4FC3-AF7F-AD6F173C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61436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76" name="Picture 404" descr="registry2_01">
            <a:extLst>
              <a:ext uri="{FF2B5EF4-FFF2-40B4-BE49-F238E27FC236}">
                <a16:creationId xmlns:a16="http://schemas.microsoft.com/office/drawing/2014/main" id="{1D56097B-5254-4BBA-A022-4B946801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477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77" name="Picture 405" descr="oodefrv2">
            <a:extLst>
              <a:ext uri="{FF2B5EF4-FFF2-40B4-BE49-F238E27FC236}">
                <a16:creationId xmlns:a16="http://schemas.microsoft.com/office/drawing/2014/main" id="{52C8AACF-DAD6-49BC-BDED-99BC3099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6192838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79" name="Picture 407" descr="screen">
            <a:extLst>
              <a:ext uri="{FF2B5EF4-FFF2-40B4-BE49-F238E27FC236}">
                <a16:creationId xmlns:a16="http://schemas.microsoft.com/office/drawing/2014/main" id="{D3C37289-A9C0-4274-A4D0-0FE9CB41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68580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408">
            <a:extLst>
              <a:ext uri="{FF2B5EF4-FFF2-40B4-BE49-F238E27FC236}">
                <a16:creationId xmlns:a16="http://schemas.microsoft.com/office/drawing/2014/main" id="{0485A160-6E3A-40C1-97A0-5083BE417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333375"/>
            <a:ext cx="678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Так различные программы показывают дефрагментацию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FCFD42FD-4D7D-49AA-A7B6-0034222FD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7312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0000FF"/>
                </a:solidFill>
              </a:rPr>
              <a:t>Маска</a:t>
            </a:r>
            <a:r>
              <a:rPr lang="ru-RU" altLang="ru-RU" sz="2600">
                <a:solidFill>
                  <a:srgbClr val="0000FF"/>
                </a:solidFill>
              </a:rPr>
              <a:t> </a:t>
            </a:r>
            <a:r>
              <a:rPr lang="ru-RU" altLang="ru-RU" sz="2600"/>
              <a:t>– это обозначение для группы файлов.</a:t>
            </a:r>
            <a:endParaRPr lang="ru-RU" altLang="ru-RU" sz="2600">
              <a:solidFill>
                <a:schemeClr val="accent2"/>
              </a:solidFill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F0B8972C-9D51-43F1-8B1C-50B81C7DA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931" y="2236393"/>
            <a:ext cx="518457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При создании маски используют: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400" b="1" dirty="0">
                <a:solidFill>
                  <a:srgbClr val="FF3300"/>
                </a:solidFill>
                <a:latin typeface="Courier New" panose="02070309020205020404" pitchFamily="49" charset="0"/>
              </a:rPr>
              <a:t>*</a:t>
            </a:r>
            <a:r>
              <a:rPr lang="ru-RU" altLang="ru-RU" sz="2600" dirty="0">
                <a:solidFill>
                  <a:schemeClr val="accent2"/>
                </a:solidFill>
              </a:rPr>
              <a:t> </a:t>
            </a:r>
            <a:r>
              <a:rPr lang="ru-RU" altLang="ru-RU" sz="2200" dirty="0"/>
              <a:t>– любое количество любых символов, в том числе и не одного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400" b="1" dirty="0">
                <a:solidFill>
                  <a:srgbClr val="FF3300"/>
                </a:solidFill>
                <a:latin typeface="Courier New" panose="02070309020205020404" pitchFamily="49" charset="0"/>
              </a:rPr>
              <a:t>?</a:t>
            </a:r>
            <a:r>
              <a:rPr lang="en-US" altLang="ru-RU" sz="2600" dirty="0"/>
              <a:t> </a:t>
            </a:r>
            <a:r>
              <a:rPr lang="en-US" altLang="ru-RU" sz="2200" dirty="0"/>
              <a:t>– </a:t>
            </a:r>
            <a:r>
              <a:rPr lang="ru-RU" altLang="ru-RU" sz="2200" dirty="0"/>
              <a:t>один любой символ, обязательно есть.</a:t>
            </a:r>
          </a:p>
        </p:txBody>
      </p:sp>
      <p:sp>
        <p:nvSpPr>
          <p:cNvPr id="26629" name="Rectangle 113">
            <a:extLst>
              <a:ext uri="{FF2B5EF4-FFF2-40B4-BE49-F238E27FC236}">
                <a16:creationId xmlns:a16="http://schemas.microsoft.com/office/drawing/2014/main" id="{58B780CF-F5B3-497A-AADD-0CB94E4D3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864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Обычно маски используются для поиска или фильтрации данных. Чаще всего - файлов. </a:t>
            </a:r>
          </a:p>
        </p:txBody>
      </p:sp>
      <p:pic>
        <p:nvPicPr>
          <p:cNvPr id="13427" name="Picture 115">
            <a:extLst>
              <a:ext uri="{FF2B5EF4-FFF2-40B4-BE49-F238E27FC236}">
                <a16:creationId xmlns:a16="http://schemas.microsoft.com/office/drawing/2014/main" id="{30AB2C0A-7130-404D-B457-7E0DBFAE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24590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29" name="AutoShape 117">
            <a:extLst>
              <a:ext uri="{FF2B5EF4-FFF2-40B4-BE49-F238E27FC236}">
                <a16:creationId xmlns:a16="http://schemas.microsoft.com/office/drawing/2014/main" id="{9D9D84C2-CA17-424F-9A9F-8CC459CAB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4935423"/>
            <a:ext cx="3817938" cy="1008063"/>
          </a:xfrm>
          <a:prstGeom prst="wedgeRoundRectCallout">
            <a:avLst>
              <a:gd name="adj1" fmla="val 72037"/>
              <a:gd name="adj2" fmla="val 2432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FF"/>
                </a:solidFill>
              </a:rPr>
              <a:t>Ищем файлы средствами </a:t>
            </a:r>
            <a:r>
              <a:rPr lang="en-US" altLang="ru-RU" sz="2400" dirty="0">
                <a:solidFill>
                  <a:srgbClr val="0000FF"/>
                </a:solidFill>
              </a:rPr>
              <a:t>Windows</a:t>
            </a:r>
            <a:endParaRPr lang="ru-RU" alt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6" name="Group 32">
            <a:extLst>
              <a:ext uri="{FF2B5EF4-FFF2-40B4-BE49-F238E27FC236}">
                <a16:creationId xmlns:a16="http://schemas.microsoft.com/office/drawing/2014/main" id="{59F9B4BB-EA31-43DA-8D34-695B05082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242211"/>
              </p:ext>
            </p:extLst>
          </p:nvPr>
        </p:nvGraphicFramePr>
        <p:xfrm>
          <a:off x="1475656" y="986790"/>
          <a:ext cx="7344494" cy="5394960"/>
        </p:xfrm>
        <a:graphic>
          <a:graphicData uri="http://schemas.openxmlformats.org/drawingml/2006/table">
            <a:tbl>
              <a:tblPr/>
              <a:tblGrid>
                <a:gridCol w="6216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начинающиеся на букву 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А*.*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заканчивающиеся на букву 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*А.*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 с расширением имени     начинающимся на букву 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*.А*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у которых на втором месте в имени стоит буква 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?А*.*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у которых расширение имени состоит из одной буквы а имя начинается на букву  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В*.?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у которых имя состоит из четырех букв, причем вторая В а третья 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?ВС?.*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у которых в расширении имени две буквы причем вторая 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*.?А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77" name="Rectangle 29">
            <a:extLst>
              <a:ext uri="{FF2B5EF4-FFF2-40B4-BE49-F238E27FC236}">
                <a16:creationId xmlns:a16="http://schemas.microsoft.com/office/drawing/2014/main" id="{05EEE55B-971C-4CCE-8EC8-F4A3DAB4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76250"/>
            <a:ext cx="1338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</a:rPr>
              <a:t>Примеры: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EAFD3479-CC89-4CD3-A8CC-1C6B232D0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4" y="188640"/>
            <a:ext cx="4214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2"/>
                </a:solidFill>
              </a:rPr>
              <a:t>Задание. Составьте маску файлов:</a:t>
            </a:r>
          </a:p>
        </p:txBody>
      </p:sp>
      <p:graphicFrame>
        <p:nvGraphicFramePr>
          <p:cNvPr id="17454" name="Group 46">
            <a:extLst>
              <a:ext uri="{FF2B5EF4-FFF2-40B4-BE49-F238E27FC236}">
                <a16:creationId xmlns:a16="http://schemas.microsoft.com/office/drawing/2014/main" id="{AFFFBFF9-C497-4914-A4C3-6E9EC4371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24870"/>
              </p:ext>
            </p:extLst>
          </p:nvPr>
        </p:nvGraphicFramePr>
        <p:xfrm>
          <a:off x="1403648" y="735973"/>
          <a:ext cx="7416824" cy="5847960"/>
        </p:xfrm>
        <a:graphic>
          <a:graphicData uri="http://schemas.openxmlformats.org/drawingml/2006/table">
            <a:tbl>
              <a:tblPr/>
              <a:tblGrid>
                <a:gridCol w="627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Все файлы, любое имя и тип.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Все файлы с расширением имени .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EXE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Все файлы  с расширением имени   заканчивающимся  на букву 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Все файлы у которых в имени три буквы, причем последняя 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Все фалы у которых расширение имени состоит из одной буквы а имя состоит из трех букв.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Все файлы у которых имя заканчивается на А, а расширение начинается на 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1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 Все файлы у которых в расширении имени три буквы причем первая В, а имя начинается на 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1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 Все файлы у которых в имени есть буква 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1571625" y="214313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1571625" y="1865313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5228_1">
            <a:extLst>
              <a:ext uri="{FF2B5EF4-FFF2-40B4-BE49-F238E27FC236}">
                <a16:creationId xmlns:a16="http://schemas.microsoft.com/office/drawing/2014/main" id="{C954E8E4-A662-47A7-BCD5-2ECD9043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65" y="1373941"/>
            <a:ext cx="2411760" cy="145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DDP500SAMHMM500MBB_22">
            <a:extLst>
              <a:ext uri="{FF2B5EF4-FFF2-40B4-BE49-F238E27FC236}">
                <a16:creationId xmlns:a16="http://schemas.microsoft.com/office/drawing/2014/main" id="{A6E7A7BA-CD0C-4918-923F-F644A10CF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82" y="851384"/>
            <a:ext cx="2304678" cy="230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525A4AAF-1699-4C53-BDEA-8C061DF2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170" y="340259"/>
            <a:ext cx="3397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Диски в ОС </a:t>
            </a:r>
            <a:r>
              <a:rPr lang="en-US" altLang="ru-RU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Windows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2FF78535-1EFF-4601-8ED0-9E07E7034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3" y="1500477"/>
            <a:ext cx="1890353" cy="106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175" name="Text Box 5">
            <a:extLst>
              <a:ext uri="{FF2B5EF4-FFF2-40B4-BE49-F238E27FC236}">
                <a16:creationId xmlns:a16="http://schemas.microsoft.com/office/drawing/2014/main" id="{9D959B4A-E609-4048-864C-0D54E8B1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54" y="2641302"/>
            <a:ext cx="24595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Дисковод </a:t>
            </a:r>
            <a:r>
              <a:rPr lang="ru-RU" altLang="ru-RU" sz="2400" b="1" dirty="0">
                <a:solidFill>
                  <a:srgbClr val="FF3300"/>
                </a:solidFill>
              </a:rPr>
              <a:t>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3300"/>
                </a:solidFill>
              </a:rPr>
              <a:t>В:</a:t>
            </a:r>
            <a:r>
              <a:rPr lang="ru-RU" altLang="ru-RU" sz="1800" b="1" dirty="0">
                <a:solidFill>
                  <a:srgbClr val="0000FF"/>
                </a:solidFill>
              </a:rPr>
              <a:t> оставлено под второй дисковод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E5A2CCDC-FA33-4AED-8967-209FE7082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63081"/>
            <a:ext cx="270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Два раздела жесткого диска </a:t>
            </a:r>
            <a:r>
              <a:rPr lang="en-US" altLang="ru-RU" sz="2400" b="1" dirty="0">
                <a:solidFill>
                  <a:srgbClr val="FF3300"/>
                </a:solidFill>
              </a:rPr>
              <a:t>C:</a:t>
            </a:r>
            <a:r>
              <a:rPr lang="en-US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>
                <a:solidFill>
                  <a:srgbClr val="0000FF"/>
                </a:solidFill>
              </a:rPr>
              <a:t>и </a:t>
            </a:r>
            <a:r>
              <a:rPr lang="en-US" altLang="ru-RU" sz="2400" b="1" dirty="0">
                <a:solidFill>
                  <a:srgbClr val="FF3300"/>
                </a:solidFill>
              </a:rPr>
              <a:t>D:</a:t>
            </a:r>
            <a:endParaRPr lang="ru-RU" altLang="ru-RU" sz="2400" b="1" dirty="0">
              <a:solidFill>
                <a:srgbClr val="FF3300"/>
              </a:solidFill>
            </a:endParaRP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F3DC3119-92A2-41D4-A97A-3B340807E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821" y="3063081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FF"/>
                </a:solidFill>
              </a:rPr>
              <a:t>DVD</a:t>
            </a:r>
            <a:r>
              <a:rPr lang="ru-RU" altLang="ru-RU" sz="1800" b="1" dirty="0">
                <a:solidFill>
                  <a:srgbClr val="0000FF"/>
                </a:solidFill>
              </a:rPr>
              <a:t> привод </a:t>
            </a:r>
            <a:r>
              <a:rPr lang="ru-RU" altLang="ru-RU" sz="2400" b="1" dirty="0">
                <a:solidFill>
                  <a:srgbClr val="FF3300"/>
                </a:solidFill>
              </a:rPr>
              <a:t>Е</a:t>
            </a:r>
            <a:r>
              <a:rPr lang="en-US" altLang="ru-RU" sz="2400" b="1" dirty="0">
                <a:solidFill>
                  <a:srgbClr val="FF3300"/>
                </a:solidFill>
              </a:rPr>
              <a:t>:</a:t>
            </a:r>
            <a:r>
              <a:rPr lang="en-US" altLang="ru-RU" sz="1800" b="1" dirty="0">
                <a:solidFill>
                  <a:srgbClr val="0000FF"/>
                </a:solidFill>
              </a:rPr>
              <a:t> </a:t>
            </a:r>
            <a:endParaRPr lang="ru-RU" altLang="ru-RU" sz="2400" b="1" dirty="0">
              <a:solidFill>
                <a:srgbClr val="FF3300"/>
              </a:solidFill>
            </a:endParaRPr>
          </a:p>
        </p:txBody>
      </p:sp>
      <p:pic>
        <p:nvPicPr>
          <p:cNvPr id="27659" name="Picture 11">
            <a:extLst>
              <a:ext uri="{FF2B5EF4-FFF2-40B4-BE49-F238E27FC236}">
                <a16:creationId xmlns:a16="http://schemas.microsoft.com/office/drawing/2014/main" id="{46E7C861-97AA-4CD7-A449-50B751C9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19" y="4404778"/>
            <a:ext cx="17732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7660" name="Text Box 12">
            <a:extLst>
              <a:ext uri="{FF2B5EF4-FFF2-40B4-BE49-F238E27FC236}">
                <a16:creationId xmlns:a16="http://schemas.microsoft.com/office/drawing/2014/main" id="{0D1E0F34-D91C-44B2-BB80-9DBCB79C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5078412"/>
            <a:ext cx="2701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FF"/>
                </a:solidFill>
              </a:rPr>
              <a:t>Flash</a:t>
            </a:r>
            <a:r>
              <a:rPr lang="ru-RU" altLang="ru-RU" sz="1800" b="1" dirty="0">
                <a:solidFill>
                  <a:srgbClr val="0000FF"/>
                </a:solidFill>
              </a:rPr>
              <a:t> -</a:t>
            </a:r>
            <a:r>
              <a:rPr lang="en-US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>
                <a:solidFill>
                  <a:srgbClr val="0000FF"/>
                </a:solidFill>
              </a:rPr>
              <a:t>накопитель  </a:t>
            </a:r>
            <a:r>
              <a:rPr lang="en-US" altLang="ru-RU" sz="2400" b="1" dirty="0">
                <a:solidFill>
                  <a:srgbClr val="FF3300"/>
                </a:solidFill>
              </a:rPr>
              <a:t>F:</a:t>
            </a:r>
            <a:r>
              <a:rPr lang="en-US" altLang="ru-RU" sz="1800" b="1" dirty="0">
                <a:solidFill>
                  <a:srgbClr val="0000FF"/>
                </a:solidFill>
              </a:rPr>
              <a:t> </a:t>
            </a:r>
            <a:endParaRPr lang="ru-RU" altLang="ru-RU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8" grpId="0"/>
      <p:bldP spid="276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DDP500SAMHMM500MBB_22">
            <a:extLst>
              <a:ext uri="{FF2B5EF4-FFF2-40B4-BE49-F238E27FC236}">
                <a16:creationId xmlns:a16="http://schemas.microsoft.com/office/drawing/2014/main" id="{7FF17E01-1A94-45C0-926E-87AA74F85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01" y="1732278"/>
            <a:ext cx="2036756" cy="20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DFD61087-E1EF-4EEA-888C-B9B3057F2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2307" name="Group 19">
            <a:extLst>
              <a:ext uri="{FF2B5EF4-FFF2-40B4-BE49-F238E27FC236}">
                <a16:creationId xmlns:a16="http://schemas.microsoft.com/office/drawing/2014/main" id="{8C160F03-AD50-4507-9D14-748197D2B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31086"/>
              </p:ext>
            </p:extLst>
          </p:nvPr>
        </p:nvGraphicFramePr>
        <p:xfrm>
          <a:off x="611560" y="341665"/>
          <a:ext cx="7960940" cy="1431926"/>
        </p:xfrm>
        <a:graphic>
          <a:graphicData uri="http://schemas.openxmlformats.org/drawingml/2006/table">
            <a:tbl>
              <a:tblPr/>
              <a:tblGrid>
                <a:gridCol w="796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192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Физический диск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можно разделить («разбить») на один или несколько независимых разделов. Такие разделы называют 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логическими дисками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(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logical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drives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).   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6" marB="4568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52" name="Text Box 22">
            <a:extLst>
              <a:ext uri="{FF2B5EF4-FFF2-40B4-BE49-F238E27FC236}">
                <a16:creationId xmlns:a16="http://schemas.microsoft.com/office/drawing/2014/main" id="{B6B807DD-DF66-42BE-B76A-569A5BF03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267" y="2034693"/>
            <a:ext cx="4287837" cy="14465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3300"/>
                </a:solidFill>
              </a:rPr>
              <a:t>Обычно если жесткий диск не делят, он будет называться </a:t>
            </a:r>
            <a:r>
              <a:rPr lang="ru-RU" altLang="ru-RU" sz="2400" b="1" dirty="0">
                <a:solidFill>
                  <a:srgbClr val="0000FF"/>
                </a:solidFill>
              </a:rPr>
              <a:t>С: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3300"/>
                </a:solidFill>
              </a:rPr>
              <a:t>Если его разделить на два раздела, то это будут </a:t>
            </a:r>
            <a:r>
              <a:rPr lang="en-US" altLang="ru-RU" sz="2400" b="1" dirty="0">
                <a:solidFill>
                  <a:srgbClr val="0000FF"/>
                </a:solidFill>
              </a:rPr>
              <a:t>C:</a:t>
            </a:r>
            <a:r>
              <a:rPr lang="en-US" altLang="ru-RU" sz="2000" b="1" dirty="0">
                <a:solidFill>
                  <a:srgbClr val="FF3300"/>
                </a:solidFill>
              </a:rPr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и  </a:t>
            </a:r>
            <a:r>
              <a:rPr lang="en-US" altLang="ru-RU" sz="2400" b="1" dirty="0">
                <a:solidFill>
                  <a:srgbClr val="0000FF"/>
                </a:solidFill>
              </a:rPr>
              <a:t>D: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9D067E-08B0-439F-AF5E-081E8582A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66042"/>
            <a:ext cx="4716284" cy="2668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994" y="344027"/>
            <a:ext cx="7148454" cy="1280890"/>
          </a:xfrm>
        </p:spPr>
        <p:txBody>
          <a:bodyPr>
            <a:normAutofit/>
          </a:bodyPr>
          <a:lstStyle/>
          <a:p>
            <a:r>
              <a:rPr lang="ru-RU" sz="32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ea typeface="+mn-ea"/>
                <a:cs typeface="+mn-cs"/>
              </a:rPr>
              <a:t>Функции файловой системы</a:t>
            </a:r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87974" y="1214424"/>
            <a:ext cx="7358113" cy="128588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Файловая система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— часть операционной системы, определяющая способ организации, хранения и именования данных на носителе информации.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477254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6"/>
            <a:ext cx="8072494" cy="1428759"/>
            <a:chOff x="428596" y="5072074"/>
            <a:chExt cx="5929354" cy="205384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Содержимое 7"/>
          <p:cNvSpPr txBox="1">
            <a:spLocks/>
          </p:cNvSpPr>
          <p:nvPr/>
        </p:nvSpPr>
        <p:spPr>
          <a:xfrm>
            <a:off x="1149081" y="2892130"/>
            <a:ext cx="7465270" cy="3915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Файловые системы решают следующие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определяют правила построения имён файлов и каталогов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поддерживают программный интерфейс работы с файлами для приложений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определяют порядок размещения файлов на диске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обеспечивают защиту данных в случае сбоев и ошибок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обеспечивают установку прав доступа к данным для каждого конкретного пользователя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обеспечивают совместную работу с файлами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244339415-56483-215_300">
            <a:extLst>
              <a:ext uri="{FF2B5EF4-FFF2-40B4-BE49-F238E27FC236}">
                <a16:creationId xmlns:a16="http://schemas.microsoft.com/office/drawing/2014/main" id="{B66D396D-8494-4BF6-81CA-4DE8FFFC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6498"/>
            <a:ext cx="1555576" cy="155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0FBCBA7C-7225-4DC4-81DA-8A052F42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1592355"/>
            <a:ext cx="5140325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FF"/>
                </a:solidFill>
              </a:rPr>
              <a:t>FAT12/ FAT16 / FAT32 –</a:t>
            </a:r>
            <a:r>
              <a:rPr lang="en-US" altLang="ru-RU" sz="1800" b="1" dirty="0"/>
              <a:t> </a:t>
            </a:r>
            <a:r>
              <a:rPr lang="ru-RU" altLang="ru-RU" sz="1800" b="1" dirty="0" err="1"/>
              <a:t>нежурналируемые</a:t>
            </a:r>
            <a:r>
              <a:rPr lang="ru-RU" altLang="ru-RU" sz="1800" b="1" dirty="0"/>
              <a:t> файловые системы от кампании </a:t>
            </a:r>
            <a:r>
              <a:rPr lang="en-US" altLang="ru-RU" sz="1800" b="1" dirty="0"/>
              <a:t>Microsoft (</a:t>
            </a:r>
            <a:r>
              <a:rPr lang="ru-RU" altLang="ru-RU" sz="1800" b="1" dirty="0"/>
              <a:t>Операционные системы </a:t>
            </a:r>
            <a:r>
              <a:rPr lang="en-US" altLang="ru-RU" sz="1800" b="1" dirty="0"/>
              <a:t>Windows</a:t>
            </a:r>
            <a:r>
              <a:rPr lang="ru-RU" altLang="ru-RU" sz="1800" b="1" dirty="0"/>
              <a:t> 98 – 2000)</a:t>
            </a:r>
            <a:r>
              <a:rPr lang="en-US" altLang="ru-RU" sz="1800" b="1" dirty="0"/>
              <a:t> </a:t>
            </a:r>
            <a:endParaRPr lang="ru-RU" altLang="ru-RU" sz="1800" b="1" dirty="0"/>
          </a:p>
        </p:txBody>
      </p:sp>
      <p:pic>
        <p:nvPicPr>
          <p:cNvPr id="22535" name="Picture 7" descr="d88404b162ed4bc19bf5116c3da480a7">
            <a:extLst>
              <a:ext uri="{FF2B5EF4-FFF2-40B4-BE49-F238E27FC236}">
                <a16:creationId xmlns:a16="http://schemas.microsoft.com/office/drawing/2014/main" id="{61224310-E059-491B-BB4D-63EBEF61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1774416" cy="147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9">
            <a:extLst>
              <a:ext uri="{FF2B5EF4-FFF2-40B4-BE49-F238E27FC236}">
                <a16:creationId xmlns:a16="http://schemas.microsoft.com/office/drawing/2014/main" id="{83675C55-7D4B-44E8-940C-31C3A9787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366587"/>
            <a:ext cx="4645298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FF"/>
                </a:solidFill>
              </a:rPr>
              <a:t>NTFS  – </a:t>
            </a:r>
            <a:r>
              <a:rPr lang="ru-RU" altLang="ru-RU" sz="1800" b="1" dirty="0" err="1"/>
              <a:t>журналируемая</a:t>
            </a:r>
            <a:r>
              <a:rPr lang="ru-RU" altLang="ru-RU" sz="1800" b="1" dirty="0"/>
              <a:t> файловая система от кампании </a:t>
            </a:r>
            <a:r>
              <a:rPr lang="en-US" altLang="ru-RU" sz="1800" b="1" dirty="0"/>
              <a:t>Microsoft (</a:t>
            </a:r>
            <a:r>
              <a:rPr lang="ru-RU" altLang="ru-RU" sz="1800" b="1" dirty="0"/>
              <a:t>Операционные системы </a:t>
            </a:r>
            <a:r>
              <a:rPr lang="en-US" altLang="ru-RU" sz="1800" b="1" dirty="0"/>
              <a:t>Windows</a:t>
            </a:r>
            <a:r>
              <a:rPr lang="ru-RU" altLang="ru-RU" sz="1800" b="1" dirty="0"/>
              <a:t> </a:t>
            </a:r>
            <a:r>
              <a:rPr lang="en-US" altLang="ru-RU" sz="1800" b="1" dirty="0"/>
              <a:t>XP</a:t>
            </a:r>
            <a:r>
              <a:rPr lang="ru-RU" altLang="ru-RU" sz="1800" b="1" dirty="0"/>
              <a:t> и выше)</a:t>
            </a:r>
            <a:r>
              <a:rPr lang="en-US" altLang="ru-RU" sz="1800" b="1" dirty="0"/>
              <a:t> </a:t>
            </a:r>
            <a:endParaRPr lang="ru-RU" altLang="ru-RU" sz="1800" b="1" dirty="0"/>
          </a:p>
        </p:txBody>
      </p:sp>
      <p:pic>
        <p:nvPicPr>
          <p:cNvPr id="22538" name="Picture 10" descr="screenshot222">
            <a:extLst>
              <a:ext uri="{FF2B5EF4-FFF2-40B4-BE49-F238E27FC236}">
                <a16:creationId xmlns:a16="http://schemas.microsoft.com/office/drawing/2014/main" id="{DC08DE3E-9852-4AA7-A62F-31A12BB9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59347"/>
            <a:ext cx="1929123" cy="144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1">
            <a:extLst>
              <a:ext uri="{FF2B5EF4-FFF2-40B4-BE49-F238E27FC236}">
                <a16:creationId xmlns:a16="http://schemas.microsoft.com/office/drawing/2014/main" id="{4B02E837-89B2-4D98-BD99-56804EDC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840" y="5140820"/>
            <a:ext cx="3124473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Ext2/3</a:t>
            </a:r>
            <a:r>
              <a:rPr lang="ru-RU" altLang="ru-RU" sz="1800" b="1" dirty="0"/>
              <a:t> </a:t>
            </a:r>
            <a:r>
              <a:rPr lang="en-US" altLang="ru-RU" sz="1800" b="1" dirty="0"/>
              <a:t>- </a:t>
            </a:r>
            <a:r>
              <a:rPr lang="ru-RU" altLang="ru-RU" sz="1800" b="1" dirty="0" err="1"/>
              <a:t>журналируемая</a:t>
            </a:r>
            <a:r>
              <a:rPr lang="ru-RU" altLang="ru-RU" sz="1800" b="1" dirty="0"/>
              <a:t> файловая система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разработанная для ОС </a:t>
            </a:r>
            <a:r>
              <a:rPr lang="en-US" altLang="ru-RU" sz="1800" b="1" dirty="0"/>
              <a:t>Linux</a:t>
            </a:r>
            <a:endParaRPr lang="ru-RU" altLang="ru-RU" sz="1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A5B23C-E34C-43E2-A421-1F3EA2618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76" y="166811"/>
            <a:ext cx="76790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Журналируемая</a:t>
            </a:r>
            <a:r>
              <a:rPr lang="ru-RU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файловая система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ведёт постоянный учёт всех операций записи на диск (журнал, лог). Благодаря этому после сбоя файловая система </a:t>
            </a:r>
            <a:r>
              <a:rPr lang="ru-RU" alt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автоматически возвращается в рабочее состояние.</a:t>
            </a:r>
            <a:r>
              <a:rPr lang="ru-RU" altLang="ru-RU" sz="2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0538" y="309563"/>
            <a:ext cx="7383462" cy="1281112"/>
          </a:xfrm>
        </p:spPr>
        <p:txBody>
          <a:bodyPr>
            <a:normAutofit/>
          </a:bodyPr>
          <a:lstStyle/>
          <a:p>
            <a:r>
              <a:rPr lang="ru-RU" sz="24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ea typeface="+mn-ea"/>
                <a:cs typeface="+mn-cs"/>
              </a:rPr>
              <a:t>Требования к именам файлов и папок</a:t>
            </a:r>
          </a:p>
        </p:txBody>
      </p:sp>
      <p:sp>
        <p:nvSpPr>
          <p:cNvPr id="27" name="o Linux"/>
          <p:cNvSpPr txBox="1">
            <a:spLocks/>
          </p:cNvSpPr>
          <p:nvPr/>
        </p:nvSpPr>
        <p:spPr>
          <a:xfrm>
            <a:off x="950374" y="2276872"/>
            <a:ext cx="7773494" cy="132198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b="1" dirty="0">
                <a:latin typeface="Arial" pitchFamily="34" charset="0"/>
                <a:cs typeface="Arial" pitchFamily="34" charset="0"/>
              </a:rPr>
              <a:t>      Папка</a:t>
            </a:r>
            <a:r>
              <a:rPr lang="en-US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(англ. </a:t>
            </a:r>
            <a:r>
              <a:rPr lang="en-US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folder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), Каталог, Директория (равноценные понятия) — специальный файл, содержащий информацию о других файлах (их именах, расположении и др.) Традиционно в графическом режиме отображается значком папки.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0C884B-1523-46FE-BF38-D62E25C51CBA}"/>
              </a:ext>
            </a:extLst>
          </p:cNvPr>
          <p:cNvSpPr/>
          <p:nvPr/>
        </p:nvSpPr>
        <p:spPr>
          <a:xfrm>
            <a:off x="950374" y="1267509"/>
            <a:ext cx="7604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algn="just">
              <a:defRPr/>
            </a:pPr>
            <a:r>
              <a:rPr lang="ru-RU" altLang="ru-RU" b="1" dirty="0">
                <a:latin typeface="Arial" pitchFamily="34" charset="0"/>
                <a:cs typeface="Arial" pitchFamily="34" charset="0"/>
              </a:rPr>
              <a:t>Каталог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(англ.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directory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— справочник, указатель) — объект в файловой системе, упрощающий организацию файлов.</a:t>
            </a:r>
          </a:p>
        </p:txBody>
      </p:sp>
      <p:pic>
        <p:nvPicPr>
          <p:cNvPr id="26" name="Picture 96">
            <a:extLst>
              <a:ext uri="{FF2B5EF4-FFF2-40B4-BE49-F238E27FC236}">
                <a16:creationId xmlns:a16="http://schemas.microsoft.com/office/drawing/2014/main" id="{33199963-A681-41CB-BF84-DB869041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191686"/>
            <a:ext cx="4552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 Win">
            <a:extLst>
              <a:ext uri="{FF2B5EF4-FFF2-40B4-BE49-F238E27FC236}">
                <a16:creationId xmlns:a16="http://schemas.microsoft.com/office/drawing/2014/main" id="{637B8546-1A54-401D-8452-BDC2465646CD}"/>
              </a:ext>
            </a:extLst>
          </p:cNvPr>
          <p:cNvSpPr txBox="1">
            <a:spLocks/>
          </p:cNvSpPr>
          <p:nvPr/>
        </p:nvSpPr>
        <p:spPr>
          <a:xfrm>
            <a:off x="1123237" y="1916832"/>
            <a:ext cx="7014656" cy="460851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допускается использование имён, длиной до 255 символов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можно использовать прописные и строчные буквы латинского и национальных алфавитов, цифры, пробелы  и некоторые символы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 различаются прописные и строчные буквы  в имени</a:t>
            </a: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нельзя использовать символы:   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\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*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?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&gt;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| 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расширения файлам, как правило, даются автоматически программами, в которых они создаются; существует ряд 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2" action="ppaction://hlinksldjump"/>
              </a:rPr>
              <a:t>стандартных расширений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по которым  можно узнать тип файла и программу, в которой их можно открыть </a:t>
            </a:r>
          </a:p>
          <a:p>
            <a:pPr marL="180975" lvl="0" algn="just">
              <a:defRPr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3">
            <a:extLst>
              <a:ext uri="{FF2B5EF4-FFF2-40B4-BE49-F238E27FC236}">
                <a16:creationId xmlns:a16="http://schemas.microsoft.com/office/drawing/2014/main" id="{49D9810D-2037-4D64-A49E-95F12644274C}"/>
              </a:ext>
            </a:extLst>
          </p:cNvPr>
          <p:cNvSpPr txBox="1">
            <a:spLocks/>
          </p:cNvSpPr>
          <p:nvPr/>
        </p:nvSpPr>
        <p:spPr>
          <a:xfrm>
            <a:off x="1002559" y="711308"/>
            <a:ext cx="5478738" cy="9286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Правила построения имён файлов и папок (каталогов) зависит от ОС</a:t>
            </a:r>
          </a:p>
        </p:txBody>
      </p:sp>
      <p:grpSp>
        <p:nvGrpSpPr>
          <p:cNvPr id="4" name="Win">
            <a:extLst>
              <a:ext uri="{FF2B5EF4-FFF2-40B4-BE49-F238E27FC236}">
                <a16:creationId xmlns:a16="http://schemas.microsoft.com/office/drawing/2014/main" id="{B0735749-0807-481D-9D0B-16904E9F057A}"/>
              </a:ext>
            </a:extLst>
          </p:cNvPr>
          <p:cNvGrpSpPr/>
          <p:nvPr/>
        </p:nvGrpSpPr>
        <p:grpSpPr>
          <a:xfrm>
            <a:off x="6656384" y="696317"/>
            <a:ext cx="1535918" cy="794573"/>
            <a:chOff x="5536413" y="883145"/>
            <a:chExt cx="1535918" cy="794573"/>
          </a:xfrm>
        </p:grpSpPr>
        <p:sp>
          <p:nvSpPr>
            <p:cNvPr id="5" name="Блок-схема: процесс 4">
              <a:extLst>
                <a:ext uri="{FF2B5EF4-FFF2-40B4-BE49-F238E27FC236}">
                  <a16:creationId xmlns:a16="http://schemas.microsoft.com/office/drawing/2014/main" id="{3E580DD4-8151-4C26-8B60-878F8CB9C31F}"/>
                </a:ext>
              </a:extLst>
            </p:cNvPr>
            <p:cNvSpPr/>
            <p:nvPr/>
          </p:nvSpPr>
          <p:spPr>
            <a:xfrm>
              <a:off x="5536413" y="963338"/>
              <a:ext cx="1500198" cy="71438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b" anchorCtr="0"/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Windows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4" descr="C:\Documents and Settings\Администратор.HOME-FDD52612A3\Рабочий стол\Ирина_Раб стол\10-9\Windows-USB-DVD-Download-Tool.png">
              <a:extLst>
                <a:ext uri="{FF2B5EF4-FFF2-40B4-BE49-F238E27FC236}">
                  <a16:creationId xmlns:a16="http://schemas.microsoft.com/office/drawing/2014/main" id="{ED2D6F8F-4D98-478E-B4F5-CEE1EE40E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883145"/>
              <a:ext cx="785819" cy="78581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793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2"/>
          <p:cNvSpPr>
            <a:spLocks noChangeArrowheads="1" noChangeShapeType="1" noTextEdit="1"/>
          </p:cNvSpPr>
          <p:nvPr/>
        </p:nvSpPr>
        <p:spPr bwMode="auto">
          <a:xfrm>
            <a:off x="3149898" y="345670"/>
            <a:ext cx="3168352" cy="2963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</a:rPr>
              <a:t>ИМЯ ФАЙЛА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1619250" y="1108621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</a:rPr>
              <a:t>Имя файла</a:t>
            </a:r>
            <a:r>
              <a:rPr lang="ru-RU" sz="2400" dirty="0">
                <a:latin typeface="Times New Roman" pitchFamily="18" charset="0"/>
              </a:rPr>
              <a:t>  – состоит из двух частей, разделенных точкой: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</a:rPr>
              <a:t>имени файла</a:t>
            </a:r>
            <a:r>
              <a:rPr lang="ru-RU" sz="2400" i="1" dirty="0">
                <a:solidFill>
                  <a:srgbClr val="409632"/>
                </a:solidFill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и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</a:rPr>
              <a:t>расширения</a:t>
            </a:r>
            <a:r>
              <a:rPr lang="ru-RU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5124" name="Line 14"/>
          <p:cNvSpPr>
            <a:spLocks noChangeShapeType="1"/>
          </p:cNvSpPr>
          <p:nvPr/>
        </p:nvSpPr>
        <p:spPr bwMode="auto">
          <a:xfrm>
            <a:off x="1619250" y="1053356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15"/>
          <p:cNvSpPr>
            <a:spLocks noChangeShapeType="1"/>
          </p:cNvSpPr>
          <p:nvPr/>
        </p:nvSpPr>
        <p:spPr bwMode="auto">
          <a:xfrm>
            <a:off x="1619250" y="2132856"/>
            <a:ext cx="72739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714375" y="2286000"/>
            <a:ext cx="65261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3300"/>
                </a:solidFill>
                <a:latin typeface="Georgia" pitchFamily="18" charset="0"/>
              </a:rPr>
              <a:t>Приветствие</a:t>
            </a:r>
            <a:r>
              <a:rPr lang="en-US" sz="5400" b="1" dirty="0">
                <a:solidFill>
                  <a:srgbClr val="FF3300"/>
                </a:solidFill>
                <a:latin typeface="Georgia" pitchFamily="18" charset="0"/>
              </a:rPr>
              <a:t>.doc</a:t>
            </a:r>
            <a:endParaRPr lang="ru-RU" sz="5400" b="1" dirty="0">
              <a:solidFill>
                <a:srgbClr val="FF3300"/>
              </a:solidFill>
              <a:latin typeface="Georgia" pitchFamily="18" charset="0"/>
            </a:endParaRPr>
          </a:p>
        </p:txBody>
      </p:sp>
      <p:sp>
        <p:nvSpPr>
          <p:cNvPr id="45061" name="AutoShape 5"/>
          <p:cNvSpPr>
            <a:spLocks/>
          </p:cNvSpPr>
          <p:nvPr/>
        </p:nvSpPr>
        <p:spPr bwMode="auto">
          <a:xfrm rot="-5400000">
            <a:off x="6347552" y="2677318"/>
            <a:ext cx="285750" cy="1500188"/>
          </a:xfrm>
          <a:prstGeom prst="leftBrace">
            <a:avLst>
              <a:gd name="adj1" fmla="val 389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 sz="1800"/>
          </a:p>
        </p:txBody>
      </p:sp>
      <p:sp>
        <p:nvSpPr>
          <p:cNvPr id="2" name="AutoShape 5"/>
          <p:cNvSpPr>
            <a:spLocks/>
          </p:cNvSpPr>
          <p:nvPr/>
        </p:nvSpPr>
        <p:spPr bwMode="auto">
          <a:xfrm rot="-5400000">
            <a:off x="3075808" y="1067568"/>
            <a:ext cx="285750" cy="4722863"/>
          </a:xfrm>
          <a:prstGeom prst="leftBrace">
            <a:avLst>
              <a:gd name="adj1" fmla="val 1511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 sz="1800"/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548481" y="4041962"/>
            <a:ext cx="396081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</a:rPr>
              <a:t>дает пользователь</a:t>
            </a: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4246563" y="4070350"/>
            <a:ext cx="4143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Times New Roman" pitchFamily="18" charset="0"/>
              </a:rPr>
              <a:t>указывает, какого рода информация хранится в файле, тип файла</a:t>
            </a:r>
            <a:r>
              <a:rPr lang="ru-RU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5131" name="Rectangle 16"/>
          <p:cNvSpPr>
            <a:spLocks noChangeArrowheads="1"/>
          </p:cNvSpPr>
          <p:nvPr/>
        </p:nvSpPr>
        <p:spPr bwMode="auto">
          <a:xfrm>
            <a:off x="2357438" y="3648669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99"/>
                </a:solidFill>
              </a:rPr>
              <a:t>имя файла</a:t>
            </a:r>
          </a:p>
        </p:txBody>
      </p:sp>
      <p:sp>
        <p:nvSpPr>
          <p:cNvPr id="5132" name="Rectangle 17"/>
          <p:cNvSpPr>
            <a:spLocks noChangeArrowheads="1"/>
          </p:cNvSpPr>
          <p:nvPr/>
        </p:nvSpPr>
        <p:spPr bwMode="auto">
          <a:xfrm>
            <a:off x="5601565" y="361315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99"/>
                </a:solidFill>
              </a:rPr>
              <a:t>расширение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3209</TotalTime>
  <Words>1542</Words>
  <Application>Microsoft Office PowerPoint</Application>
  <PresentationFormat>Экран (4:3)</PresentationFormat>
  <Paragraphs>242</Paragraphs>
  <Slides>29</Slides>
  <Notes>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Arial</vt:lpstr>
      <vt:lpstr>Arial Black</vt:lpstr>
      <vt:lpstr>Bookman Old Style</vt:lpstr>
      <vt:lpstr>Calibri</vt:lpstr>
      <vt:lpstr>Century Gothic</vt:lpstr>
      <vt:lpstr>Corbel</vt:lpstr>
      <vt:lpstr>Courier New</vt:lpstr>
      <vt:lpstr>Georgia</vt:lpstr>
      <vt:lpstr>Gill Sans MT</vt:lpstr>
      <vt:lpstr>Times New Roman</vt:lpstr>
      <vt:lpstr>Verdana</vt:lpstr>
      <vt:lpstr>Wingdings</vt:lpstr>
      <vt:lpstr>Wingdings 2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файловой системы</vt:lpstr>
      <vt:lpstr>Презентация PowerPoint</vt:lpstr>
      <vt:lpstr>Требования к именам файлов и папок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Стандартные расширения</vt:lpstr>
      <vt:lpstr>Задание 1</vt:lpstr>
      <vt:lpstr>Задание 2</vt:lpstr>
      <vt:lpstr>Презентация PowerPoint</vt:lpstr>
      <vt:lpstr>Презентация PowerPoint</vt:lpstr>
      <vt:lpstr>Задание 3</vt:lpstr>
      <vt:lpstr>Задание 4</vt:lpstr>
      <vt:lpstr>Презентация PowerPoint</vt:lpstr>
      <vt:lpstr>Презентация PowerPoint</vt:lpstr>
      <vt:lpstr>Презентация PowerPoint</vt:lpstr>
      <vt:lpstr>Порядок размещения файлов на диске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Иваныч</dc:creator>
  <cp:lastModifiedBy>Пользователь</cp:lastModifiedBy>
  <cp:revision>69</cp:revision>
  <dcterms:created xsi:type="dcterms:W3CDTF">2013-01-26T13:36:21Z</dcterms:created>
  <dcterms:modified xsi:type="dcterms:W3CDTF">2022-11-16T03:39:46Z</dcterms:modified>
</cp:coreProperties>
</file>