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av" ContentType="audio/x-wav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83" r:id="rId1"/>
  </p:sldMasterIdLst>
  <p:notesMasterIdLst>
    <p:notesMasterId r:id="rId17"/>
  </p:notesMasterIdLst>
  <p:handoutMasterIdLst>
    <p:handoutMasterId r:id="rId18"/>
  </p:handoutMasterIdLst>
  <p:sldIdLst>
    <p:sldId id="274" r:id="rId2"/>
    <p:sldId id="257" r:id="rId3"/>
    <p:sldId id="291" r:id="rId4"/>
    <p:sldId id="269" r:id="rId5"/>
    <p:sldId id="276" r:id="rId6"/>
    <p:sldId id="277" r:id="rId7"/>
    <p:sldId id="293" r:id="rId8"/>
    <p:sldId id="275" r:id="rId9"/>
    <p:sldId id="259" r:id="rId10"/>
    <p:sldId id="262" r:id="rId11"/>
    <p:sldId id="278" r:id="rId12"/>
    <p:sldId id="272" r:id="rId13"/>
    <p:sldId id="280" r:id="rId14"/>
    <p:sldId id="292" r:id="rId15"/>
    <p:sldId id="294" r:id="rId16"/>
  </p:sldIdLst>
  <p:sldSz cx="9144000" cy="6858000" type="screen4x3"/>
  <p:notesSz cx="6788150" cy="9913938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sz="96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96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96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96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96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96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96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96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96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480" autoAdjust="0"/>
    <p:restoredTop sz="98430" autoAdjust="0"/>
  </p:normalViewPr>
  <p:slideViewPr>
    <p:cSldViewPr>
      <p:cViewPr varScale="1">
        <p:scale>
          <a:sx n="82" d="100"/>
          <a:sy n="82" d="100"/>
        </p:scale>
        <p:origin x="84" y="64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>
            <a:extLst>
              <a:ext uri="{FF2B5EF4-FFF2-40B4-BE49-F238E27FC236}">
                <a16:creationId xmlns:a16="http://schemas.microsoft.com/office/drawing/2014/main" id="{A7F89698-5D0A-461D-8FDB-7B3BF6F29F81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1638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5" tIns="45747" rIns="91495" bIns="45747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Comic Sans MS" pitchFamily="66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1507" name="Rectangle 3">
            <a:extLst>
              <a:ext uri="{FF2B5EF4-FFF2-40B4-BE49-F238E27FC236}">
                <a16:creationId xmlns:a16="http://schemas.microsoft.com/office/drawing/2014/main" id="{7DA78C89-6BB8-4F28-B6A3-4DF32A59B356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6513" y="0"/>
            <a:ext cx="2941637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5" tIns="45747" rIns="91495" bIns="45747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Comic Sans MS" pitchFamily="66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1508" name="Rectangle 4">
            <a:extLst>
              <a:ext uri="{FF2B5EF4-FFF2-40B4-BE49-F238E27FC236}">
                <a16:creationId xmlns:a16="http://schemas.microsoft.com/office/drawing/2014/main" id="{07F536D9-ED9C-48D1-86FC-2B76EE8C6670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18638"/>
            <a:ext cx="2941638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5" tIns="45747" rIns="91495" bIns="45747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Comic Sans MS" pitchFamily="66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1509" name="Rectangle 5">
            <a:extLst>
              <a:ext uri="{FF2B5EF4-FFF2-40B4-BE49-F238E27FC236}">
                <a16:creationId xmlns:a16="http://schemas.microsoft.com/office/drawing/2014/main" id="{5B73FD31-11E4-4F86-A318-A52B564592DD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6513" y="9418638"/>
            <a:ext cx="2941637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5" tIns="45747" rIns="91495" bIns="45747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Comic Sans MS" panose="030F0702030302020204" pitchFamily="66" charset="0"/>
              </a:defRPr>
            </a:lvl1pPr>
          </a:lstStyle>
          <a:p>
            <a:fld id="{7602CAF5-F6CB-44BD-B134-9BF6619183EE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>
            <a:extLst>
              <a:ext uri="{FF2B5EF4-FFF2-40B4-BE49-F238E27FC236}">
                <a16:creationId xmlns:a16="http://schemas.microsoft.com/office/drawing/2014/main" id="{8F218959-3B21-4C7E-95A3-A4DBBDA96799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1638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5" tIns="45747" rIns="91495" bIns="45747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Comic Sans MS" pitchFamily="66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5603" name="Rectangle 3">
            <a:extLst>
              <a:ext uri="{FF2B5EF4-FFF2-40B4-BE49-F238E27FC236}">
                <a16:creationId xmlns:a16="http://schemas.microsoft.com/office/drawing/2014/main" id="{7871C4EC-706C-465F-A698-1FD1F6FFD0C2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46513" y="0"/>
            <a:ext cx="2941637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5" tIns="45747" rIns="91495" bIns="45747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Comic Sans MS" pitchFamily="66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0484" name="Rectangle 4">
            <a:extLst>
              <a:ext uri="{FF2B5EF4-FFF2-40B4-BE49-F238E27FC236}">
                <a16:creationId xmlns:a16="http://schemas.microsoft.com/office/drawing/2014/main" id="{BC0B8E7C-8590-451E-88CE-950C3E9FCFBC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57762" cy="37179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5" name="Rectangle 5">
            <a:extLst>
              <a:ext uri="{FF2B5EF4-FFF2-40B4-BE49-F238E27FC236}">
                <a16:creationId xmlns:a16="http://schemas.microsoft.com/office/drawing/2014/main" id="{0C1CC8C2-D3F4-42FA-BB56-616404803AE0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4875" y="4708525"/>
            <a:ext cx="4978400" cy="4462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5" tIns="45747" rIns="91495" bIns="4574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/>
              <a:t>Щелчок правит 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25606" name="Rectangle 6">
            <a:extLst>
              <a:ext uri="{FF2B5EF4-FFF2-40B4-BE49-F238E27FC236}">
                <a16:creationId xmlns:a16="http://schemas.microsoft.com/office/drawing/2014/main" id="{04F772A7-549D-4922-8AE4-E5F2613A69F6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18638"/>
            <a:ext cx="2941638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5" tIns="45747" rIns="91495" bIns="45747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Comic Sans MS" pitchFamily="66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5607" name="Rectangle 7">
            <a:extLst>
              <a:ext uri="{FF2B5EF4-FFF2-40B4-BE49-F238E27FC236}">
                <a16:creationId xmlns:a16="http://schemas.microsoft.com/office/drawing/2014/main" id="{136704D7-C9B0-44E6-BE58-132BB6AC0BB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6513" y="9418638"/>
            <a:ext cx="2941637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5" tIns="45747" rIns="91495" bIns="45747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Comic Sans MS" panose="030F0702030302020204" pitchFamily="66" charset="0"/>
              </a:defRPr>
            </a:lvl1pPr>
          </a:lstStyle>
          <a:p>
            <a:fld id="{6BCEA589-49CA-45AF-8E7F-5610E0FADD0B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omic Sans MS" pitchFamily="66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omic Sans MS" pitchFamily="66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omic Sans MS" pitchFamily="66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omic Sans MS" pitchFamily="66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omic Sans MS" pitchFamily="6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>
            <a:extLst>
              <a:ext uri="{FF2B5EF4-FFF2-40B4-BE49-F238E27FC236}">
                <a16:creationId xmlns:a16="http://schemas.microsoft.com/office/drawing/2014/main" id="{339CF973-7071-4D1C-83B1-6AA24E17B42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9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9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9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9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9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392D41B1-57DB-4084-B192-B3C555BAC6A9}" type="slidenum">
              <a:rPr lang="ru-RU" altLang="ru-RU" sz="1200">
                <a:latin typeface="Comic Sans MS" panose="030F0702030302020204" pitchFamily="66" charset="0"/>
              </a:rPr>
              <a:pPr/>
              <a:t>12</a:t>
            </a:fld>
            <a:endParaRPr lang="ru-RU" altLang="ru-RU" sz="1200">
              <a:latin typeface="Comic Sans MS" panose="030F0702030302020204" pitchFamily="66" charset="0"/>
            </a:endParaRPr>
          </a:p>
        </p:txBody>
      </p:sp>
      <p:sp>
        <p:nvSpPr>
          <p:cNvPr id="21507" name="Rectangle 2">
            <a:extLst>
              <a:ext uri="{FF2B5EF4-FFF2-40B4-BE49-F238E27FC236}">
                <a16:creationId xmlns:a16="http://schemas.microsoft.com/office/drawing/2014/main" id="{6B91C082-CB88-499B-B5EB-FC9C45285AB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21508" name="Rectangle 3">
            <a:extLst>
              <a:ext uri="{FF2B5EF4-FFF2-40B4-BE49-F238E27FC236}">
                <a16:creationId xmlns:a16="http://schemas.microsoft.com/office/drawing/2014/main" id="{03EDC895-C61A-4815-9612-A1FCA944B56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marL="228600" indent="-228600">
              <a:buFontTx/>
              <a:buAutoNum type="arabicPeriod"/>
            </a:pPr>
            <a:r>
              <a:rPr lang="ru-RU" altLang="ru-RU"/>
              <a:t>Достоверность</a:t>
            </a:r>
          </a:p>
          <a:p>
            <a:pPr marL="228600" indent="-228600"/>
            <a:r>
              <a:rPr lang="ru-RU" altLang="ru-RU"/>
              <a:t>Пример:</a:t>
            </a:r>
          </a:p>
          <a:p>
            <a:pPr marL="228600" indent="-228600">
              <a:buFontTx/>
              <a:buChar char="•"/>
            </a:pPr>
            <a:r>
              <a:rPr lang="ru-RU" altLang="ru-RU"/>
              <a:t>Реклама не достоверна</a:t>
            </a:r>
          </a:p>
          <a:p>
            <a:pPr marL="228600" indent="-228600">
              <a:buFontTx/>
              <a:buChar char="•"/>
            </a:pPr>
            <a:r>
              <a:rPr lang="ru-RU" altLang="ru-RU"/>
              <a:t>Тема в учебники математики достоверна</a:t>
            </a:r>
          </a:p>
          <a:p>
            <a:pPr marL="228600" indent="-228600"/>
            <a:r>
              <a:rPr lang="ru-RU" altLang="ru-RU"/>
              <a:t>2. Своевременность</a:t>
            </a:r>
          </a:p>
          <a:p>
            <a:pPr marL="228600" indent="-228600"/>
            <a:r>
              <a:rPr lang="ru-RU" altLang="ru-RU"/>
              <a:t>Пример:</a:t>
            </a:r>
          </a:p>
          <a:p>
            <a:pPr marL="228600" indent="-228600">
              <a:buFontTx/>
              <a:buChar char="•"/>
            </a:pPr>
            <a:r>
              <a:rPr lang="ru-RU" altLang="ru-RU"/>
              <a:t>Прошлогодняя газета – устаревшая</a:t>
            </a:r>
          </a:p>
          <a:p>
            <a:pPr marL="228600" indent="-228600">
              <a:buFontTx/>
              <a:buChar char="•"/>
            </a:pPr>
            <a:r>
              <a:rPr lang="ru-RU" altLang="ru-RU"/>
              <a:t>Последние новости – актуально</a:t>
            </a:r>
          </a:p>
          <a:p>
            <a:pPr marL="228600" indent="-228600"/>
            <a:r>
              <a:rPr lang="ru-RU" altLang="ru-RU"/>
              <a:t>3. Понятность</a:t>
            </a:r>
          </a:p>
          <a:p>
            <a:pPr marL="228600" indent="-228600"/>
            <a:r>
              <a:rPr lang="ru-RU" altLang="ru-RU"/>
              <a:t>Пример:</a:t>
            </a:r>
          </a:p>
          <a:p>
            <a:pPr marL="228600" indent="-228600">
              <a:buFontTx/>
              <a:buChar char="•"/>
            </a:pPr>
            <a:r>
              <a:rPr lang="ru-RU" altLang="ru-RU"/>
              <a:t>Учебник физики – не понятен</a:t>
            </a:r>
          </a:p>
          <a:p>
            <a:pPr marL="228600" indent="-228600">
              <a:buFontTx/>
              <a:buChar char="•"/>
            </a:pPr>
            <a:r>
              <a:rPr lang="ru-RU" altLang="ru-RU"/>
              <a:t>Записка от мамы – понятна</a:t>
            </a:r>
          </a:p>
          <a:p>
            <a:pPr marL="228600" indent="-228600"/>
            <a:r>
              <a:rPr lang="ru-RU" altLang="ru-RU"/>
              <a:t>4. Полнота</a:t>
            </a:r>
          </a:p>
          <a:p>
            <a:pPr marL="228600" indent="-228600"/>
            <a:r>
              <a:rPr lang="ru-RU" altLang="ru-RU"/>
              <a:t>Пример:</a:t>
            </a:r>
          </a:p>
          <a:p>
            <a:pPr marL="228600" indent="-228600">
              <a:buFontTx/>
              <a:buChar char="•"/>
            </a:pPr>
            <a:r>
              <a:rPr lang="ru-RU" altLang="ru-RU"/>
              <a:t>Строка из произведения – не полная</a:t>
            </a:r>
          </a:p>
          <a:p>
            <a:pPr marL="228600" indent="-228600">
              <a:buFontTx/>
              <a:buChar char="•"/>
            </a:pPr>
            <a:r>
              <a:rPr lang="ru-RU" altLang="ru-RU"/>
              <a:t>Литературное произведение – полная</a:t>
            </a:r>
          </a:p>
          <a:p>
            <a:pPr marL="228600" indent="-228600"/>
            <a:r>
              <a:rPr lang="ru-RU" altLang="ru-RU"/>
              <a:t>5. Полезность</a:t>
            </a:r>
          </a:p>
          <a:p>
            <a:pPr marL="228600" indent="-228600"/>
            <a:r>
              <a:rPr lang="ru-RU" altLang="ru-RU"/>
              <a:t>Пример:</a:t>
            </a:r>
          </a:p>
          <a:p>
            <a:pPr marL="228600" indent="-228600">
              <a:buFontTx/>
              <a:buChar char="•"/>
            </a:pPr>
            <a:r>
              <a:rPr lang="ru-RU" altLang="ru-RU"/>
              <a:t>Приемы хорошей игры в футболе – полезно</a:t>
            </a:r>
          </a:p>
          <a:p>
            <a:pPr marL="228600" indent="-228600">
              <a:buFontTx/>
              <a:buChar char="•"/>
            </a:pPr>
            <a:r>
              <a:rPr lang="ru-RU" altLang="ru-RU"/>
              <a:t>Вышивание крестиком – не полезно</a:t>
            </a:r>
          </a:p>
          <a:p>
            <a:pPr marL="228600" indent="-228600"/>
            <a:endParaRPr lang="ru-RU" altLang="ru-RU"/>
          </a:p>
          <a:p>
            <a:pPr marL="228600" indent="-228600">
              <a:buFontTx/>
              <a:buChar char="•"/>
            </a:pPr>
            <a:endParaRPr lang="ru-RU" alt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0C762149-3AF5-4C94-9CCC-21B7FF0555E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 useBgFill="1">
        <p:nvSpPr>
          <p:cNvPr id="5" name="Скругленный прямоугольник 10">
            <a:extLst>
              <a:ext uri="{FF2B5EF4-FFF2-40B4-BE49-F238E27FC236}">
                <a16:creationId xmlns:a16="http://schemas.microsoft.com/office/drawing/2014/main" id="{DB16AA65-2EA9-4E32-AE3A-59E744FF1B63}"/>
              </a:ext>
            </a:extLst>
          </p:cNvPr>
          <p:cNvSpPr/>
          <p:nvPr/>
        </p:nvSpPr>
        <p:spPr>
          <a:xfrm>
            <a:off x="65088" y="69850"/>
            <a:ext cx="9013825" cy="6691313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3E6719C9-5C18-4A90-B44D-91637C45A7C2}"/>
              </a:ext>
            </a:extLst>
          </p:cNvPr>
          <p:cNvSpPr/>
          <p:nvPr/>
        </p:nvSpPr>
        <p:spPr>
          <a:xfrm>
            <a:off x="63500" y="1449388"/>
            <a:ext cx="9020175" cy="15271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8F454648-202D-4A7D-AB01-82736F9F7C95}"/>
              </a:ext>
            </a:extLst>
          </p:cNvPr>
          <p:cNvSpPr/>
          <p:nvPr/>
        </p:nvSpPr>
        <p:spPr>
          <a:xfrm>
            <a:off x="63500" y="1397000"/>
            <a:ext cx="9020175" cy="12065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E3D6EEB7-7774-453B-9DE5-7AF7578A3637}"/>
              </a:ext>
            </a:extLst>
          </p:cNvPr>
          <p:cNvSpPr/>
          <p:nvPr/>
        </p:nvSpPr>
        <p:spPr>
          <a:xfrm>
            <a:off x="63500" y="2976563"/>
            <a:ext cx="9020175" cy="1111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/>
              <a:t>Образец подзаголовка</a:t>
            </a:r>
            <a:endParaRPr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11" name="Дата 27">
            <a:extLst>
              <a:ext uri="{FF2B5EF4-FFF2-40B4-BE49-F238E27FC236}">
                <a16:creationId xmlns:a16="http://schemas.microsoft.com/office/drawing/2014/main" id="{E0ED1BD5-C4F2-4C4C-99D2-E14A0CF950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2" name="Нижний колонтитул 16">
            <a:extLst>
              <a:ext uri="{FF2B5EF4-FFF2-40B4-BE49-F238E27FC236}">
                <a16:creationId xmlns:a16="http://schemas.microsoft.com/office/drawing/2014/main" id="{81C6B7ED-37D9-4C83-99AF-D7C9B80BAB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3" name="Номер слайда 28">
            <a:extLst>
              <a:ext uri="{FF2B5EF4-FFF2-40B4-BE49-F238E27FC236}">
                <a16:creationId xmlns:a16="http://schemas.microsoft.com/office/drawing/2014/main" id="{1F770618-0DBB-42FA-A3EE-F3EBD379D6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6E25C6-4A57-48D5-8BFF-477C229F5071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24540152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13">
            <a:extLst>
              <a:ext uri="{FF2B5EF4-FFF2-40B4-BE49-F238E27FC236}">
                <a16:creationId xmlns:a16="http://schemas.microsoft.com/office/drawing/2014/main" id="{66C4A00A-7FA3-417F-B63B-6F907FB6D5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2">
            <a:extLst>
              <a:ext uri="{FF2B5EF4-FFF2-40B4-BE49-F238E27FC236}">
                <a16:creationId xmlns:a16="http://schemas.microsoft.com/office/drawing/2014/main" id="{E63E3B44-6A2F-4004-9963-39CCFA39B0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>
            <a:extLst>
              <a:ext uri="{FF2B5EF4-FFF2-40B4-BE49-F238E27FC236}">
                <a16:creationId xmlns:a16="http://schemas.microsoft.com/office/drawing/2014/main" id="{6DBA5D25-8F9C-4CE2-86DC-10571A36C4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31573FD-4B7E-4989-B2DB-D1E4BAF24231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7008153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13">
            <a:extLst>
              <a:ext uri="{FF2B5EF4-FFF2-40B4-BE49-F238E27FC236}">
                <a16:creationId xmlns:a16="http://schemas.microsoft.com/office/drawing/2014/main" id="{85CD7733-D5BF-47E4-8585-9224B75D17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2">
            <a:extLst>
              <a:ext uri="{FF2B5EF4-FFF2-40B4-BE49-F238E27FC236}">
                <a16:creationId xmlns:a16="http://schemas.microsoft.com/office/drawing/2014/main" id="{36826A3B-BBE4-4C6C-95FD-525846A243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>
            <a:extLst>
              <a:ext uri="{FF2B5EF4-FFF2-40B4-BE49-F238E27FC236}">
                <a16:creationId xmlns:a16="http://schemas.microsoft.com/office/drawing/2014/main" id="{15815CC1-46C0-475A-A730-1072BB209B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4F56D8F-C58F-4763-AB04-3B13D007723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0587724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320675"/>
            <a:ext cx="7467600" cy="14319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228600" y="1981200"/>
            <a:ext cx="7543800" cy="4114800"/>
          </a:xfrm>
        </p:spPr>
        <p:txBody>
          <a:bodyPr>
            <a:normAutofit/>
          </a:bodyPr>
          <a:lstStyle/>
          <a:p>
            <a:pPr lvl="0"/>
            <a:endParaRPr lang="ru-RU" noProof="0"/>
          </a:p>
        </p:txBody>
      </p:sp>
      <p:sp>
        <p:nvSpPr>
          <p:cNvPr id="4" name="Дата 13">
            <a:extLst>
              <a:ext uri="{FF2B5EF4-FFF2-40B4-BE49-F238E27FC236}">
                <a16:creationId xmlns:a16="http://schemas.microsoft.com/office/drawing/2014/main" id="{F75C7166-C810-4A64-AB51-188F2B9539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2">
            <a:extLst>
              <a:ext uri="{FF2B5EF4-FFF2-40B4-BE49-F238E27FC236}">
                <a16:creationId xmlns:a16="http://schemas.microsoft.com/office/drawing/2014/main" id="{1D7F3CF6-D390-4FBE-B21F-A8BE66F9C6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>
            <a:extLst>
              <a:ext uri="{FF2B5EF4-FFF2-40B4-BE49-F238E27FC236}">
                <a16:creationId xmlns:a16="http://schemas.microsoft.com/office/drawing/2014/main" id="{59A346BF-7FF2-4099-A949-FC4092B79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EE3C0D-DCE1-4815-B4F7-EA06A919D2ED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5088850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13">
            <a:extLst>
              <a:ext uri="{FF2B5EF4-FFF2-40B4-BE49-F238E27FC236}">
                <a16:creationId xmlns:a16="http://schemas.microsoft.com/office/drawing/2014/main" id="{9B3ED169-D30F-425F-A737-C90F57558B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2">
            <a:extLst>
              <a:ext uri="{FF2B5EF4-FFF2-40B4-BE49-F238E27FC236}">
                <a16:creationId xmlns:a16="http://schemas.microsoft.com/office/drawing/2014/main" id="{3806E994-BB04-46EB-816C-BDEDAA7ADA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>
            <a:extLst>
              <a:ext uri="{FF2B5EF4-FFF2-40B4-BE49-F238E27FC236}">
                <a16:creationId xmlns:a16="http://schemas.microsoft.com/office/drawing/2014/main" id="{11CFFF31-504D-4275-ACE4-03AC69FF6B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19DD81-3DF6-4C0C-957B-603AFF724771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7387012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E04919A8-76D3-4D66-9C82-1DD067B53049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 useBgFill="1">
        <p:nvSpPr>
          <p:cNvPr id="5" name="Скругленный прямоугольник 10">
            <a:extLst>
              <a:ext uri="{FF2B5EF4-FFF2-40B4-BE49-F238E27FC236}">
                <a16:creationId xmlns:a16="http://schemas.microsoft.com/office/drawing/2014/main" id="{DDD90F19-C4FD-4947-83DF-3B22DCBAB645}"/>
              </a:ext>
            </a:extLst>
          </p:cNvPr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F9913AD5-3C7A-47C9-8F84-5ED58D95662E}"/>
              </a:ext>
            </a:extLst>
          </p:cNvPr>
          <p:cNvSpPr/>
          <p:nvPr/>
        </p:nvSpPr>
        <p:spPr>
          <a:xfrm flipV="1">
            <a:off x="69850" y="2376488"/>
            <a:ext cx="901382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9FC130BB-5DCB-47A9-BF15-27D1B2986689}"/>
              </a:ext>
            </a:extLst>
          </p:cNvPr>
          <p:cNvSpPr/>
          <p:nvPr/>
        </p:nvSpPr>
        <p:spPr>
          <a:xfrm>
            <a:off x="69850" y="2341563"/>
            <a:ext cx="901382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E45D8334-87A7-4535-8952-A2058B5EC219}"/>
              </a:ext>
            </a:extLst>
          </p:cNvPr>
          <p:cNvSpPr/>
          <p:nvPr/>
        </p:nvSpPr>
        <p:spPr>
          <a:xfrm>
            <a:off x="68263" y="2468563"/>
            <a:ext cx="9015412" cy="4603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/>
          <a:lstStyle>
            <a:lvl1pPr algn="l">
              <a:buNone/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9" name="Дата 3">
            <a:extLst>
              <a:ext uri="{FF2B5EF4-FFF2-40B4-BE49-F238E27FC236}">
                <a16:creationId xmlns:a16="http://schemas.microsoft.com/office/drawing/2014/main" id="{879509DC-569D-4F11-AAAA-37FB75E6FF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ижний колонтитул 4">
            <a:extLst>
              <a:ext uri="{FF2B5EF4-FFF2-40B4-BE49-F238E27FC236}">
                <a16:creationId xmlns:a16="http://schemas.microsoft.com/office/drawing/2014/main" id="{436023B7-ECE1-45C8-BD7B-A12BB8804E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Номер слайда 5">
            <a:extLst>
              <a:ext uri="{FF2B5EF4-FFF2-40B4-BE49-F238E27FC236}">
                <a16:creationId xmlns:a16="http://schemas.microsoft.com/office/drawing/2014/main" id="{A125B713-9397-4867-BB23-319D50A51B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fld id="{FE763EC4-7395-49C4-8DAE-67BCD5BD71D9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81175320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Дата 13">
            <a:extLst>
              <a:ext uri="{FF2B5EF4-FFF2-40B4-BE49-F238E27FC236}">
                <a16:creationId xmlns:a16="http://schemas.microsoft.com/office/drawing/2014/main" id="{74B3750E-04A5-4DE9-9C38-3BBDA11AF2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2">
            <a:extLst>
              <a:ext uri="{FF2B5EF4-FFF2-40B4-BE49-F238E27FC236}">
                <a16:creationId xmlns:a16="http://schemas.microsoft.com/office/drawing/2014/main" id="{93B24F49-F1AD-43B0-91AE-E1E82ACE68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>
            <a:extLst>
              <a:ext uri="{FF2B5EF4-FFF2-40B4-BE49-F238E27FC236}">
                <a16:creationId xmlns:a16="http://schemas.microsoft.com/office/drawing/2014/main" id="{E4ECC87D-8168-4439-90FD-D5BAC3D2B4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EEED4A1-E7F7-4A5D-B1DF-E5A6F0B2933D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9183328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1" name="Содержимое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7" name="Дата 13">
            <a:extLst>
              <a:ext uri="{FF2B5EF4-FFF2-40B4-BE49-F238E27FC236}">
                <a16:creationId xmlns:a16="http://schemas.microsoft.com/office/drawing/2014/main" id="{FDCB717B-3088-47D1-A286-C3B074F9D3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ижний колонтитул 2">
            <a:extLst>
              <a:ext uri="{FF2B5EF4-FFF2-40B4-BE49-F238E27FC236}">
                <a16:creationId xmlns:a16="http://schemas.microsoft.com/office/drawing/2014/main" id="{AE8F9E8C-BE75-483C-BA6C-7FF49DA8F0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22">
            <a:extLst>
              <a:ext uri="{FF2B5EF4-FFF2-40B4-BE49-F238E27FC236}">
                <a16:creationId xmlns:a16="http://schemas.microsoft.com/office/drawing/2014/main" id="{19F2FC02-61B0-447A-A0DD-F362C25872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8502E8C-43E0-4D0C-9877-6F2D336A09E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719277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Дата 13">
            <a:extLst>
              <a:ext uri="{FF2B5EF4-FFF2-40B4-BE49-F238E27FC236}">
                <a16:creationId xmlns:a16="http://schemas.microsoft.com/office/drawing/2014/main" id="{F116C2F0-600E-4A87-990C-7BB2ACFA95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ижний колонтитул 2">
            <a:extLst>
              <a:ext uri="{FF2B5EF4-FFF2-40B4-BE49-F238E27FC236}">
                <a16:creationId xmlns:a16="http://schemas.microsoft.com/office/drawing/2014/main" id="{729B1EF2-073C-46AF-ABCD-04519DC50E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22">
            <a:extLst>
              <a:ext uri="{FF2B5EF4-FFF2-40B4-BE49-F238E27FC236}">
                <a16:creationId xmlns:a16="http://schemas.microsoft.com/office/drawing/2014/main" id="{CA9EE614-0543-4455-9D77-8A5C97C149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053909-A8CF-4A14-82C7-0498980B2456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0063583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3">
            <a:extLst>
              <a:ext uri="{FF2B5EF4-FFF2-40B4-BE49-F238E27FC236}">
                <a16:creationId xmlns:a16="http://schemas.microsoft.com/office/drawing/2014/main" id="{9559DC01-A7E3-4A40-8E5E-440466985F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5207973E-3A5B-4295-B37C-D2BAE8ADBC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22">
            <a:extLst>
              <a:ext uri="{FF2B5EF4-FFF2-40B4-BE49-F238E27FC236}">
                <a16:creationId xmlns:a16="http://schemas.microsoft.com/office/drawing/2014/main" id="{8C2EFBB0-C838-400A-A22E-5BA2D9E321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D645DB-E5C5-4198-B3D0-6D6CC1B6CE81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7175657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6D62AC87-69A8-44A9-AE94-E38C84AA984B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 useBgFill="1">
        <p:nvSpPr>
          <p:cNvPr id="6" name="Скругленный прямоугольник 10">
            <a:extLst>
              <a:ext uri="{FF2B5EF4-FFF2-40B4-BE49-F238E27FC236}">
                <a16:creationId xmlns:a16="http://schemas.microsoft.com/office/drawing/2014/main" id="{797CED0B-2AD2-419B-8346-11A8E89889E8}"/>
              </a:ext>
            </a:extLst>
          </p:cNvPr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 algn="l">
              <a:buNone/>
              <a:defRPr sz="4000" b="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7" name="Дата 4">
            <a:extLst>
              <a:ext uri="{FF2B5EF4-FFF2-40B4-BE49-F238E27FC236}">
                <a16:creationId xmlns:a16="http://schemas.microsoft.com/office/drawing/2014/main" id="{B344F32B-0C0C-46F0-BF2A-FB3AFD9890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ижний колонтитул 5">
            <a:extLst>
              <a:ext uri="{FF2B5EF4-FFF2-40B4-BE49-F238E27FC236}">
                <a16:creationId xmlns:a16="http://schemas.microsoft.com/office/drawing/2014/main" id="{5FA4B2E3-BC0F-4C8C-A873-B0C4187AB6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6">
            <a:extLst>
              <a:ext uri="{FF2B5EF4-FFF2-40B4-BE49-F238E27FC236}">
                <a16:creationId xmlns:a16="http://schemas.microsoft.com/office/drawing/2014/main" id="{556FDE06-D369-4915-86BA-B9DBB1D8FC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E40B05-CF1F-4C03-A892-7FA86C30E55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4995369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402B6F8D-89A4-4B05-9ABC-9CC45F3486EE}"/>
              </a:ext>
            </a:extLst>
          </p:cNvPr>
          <p:cNvSpPr/>
          <p:nvPr/>
        </p:nvSpPr>
        <p:spPr>
          <a:xfrm flipV="1">
            <a:off x="68263" y="4683125"/>
            <a:ext cx="900747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CC62359E-E2DD-4EF6-BCE8-B373871D0507}"/>
              </a:ext>
            </a:extLst>
          </p:cNvPr>
          <p:cNvSpPr/>
          <p:nvPr/>
        </p:nvSpPr>
        <p:spPr>
          <a:xfrm>
            <a:off x="68263" y="4649788"/>
            <a:ext cx="900747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D89E0F55-F220-46C2-8FFC-020EE8A3E10E}"/>
              </a:ext>
            </a:extLst>
          </p:cNvPr>
          <p:cNvSpPr/>
          <p:nvPr/>
        </p:nvSpPr>
        <p:spPr>
          <a:xfrm>
            <a:off x="68263" y="4773613"/>
            <a:ext cx="9007475" cy="476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/>
              <a:t>Вставка рисунка</a:t>
            </a:r>
            <a:endParaRPr lang="en-US" noProof="0" dirty="0"/>
          </a:p>
        </p:txBody>
      </p:sp>
      <p:sp>
        <p:nvSpPr>
          <p:cNvPr id="8" name="Дата 4">
            <a:extLst>
              <a:ext uri="{FF2B5EF4-FFF2-40B4-BE49-F238E27FC236}">
                <a16:creationId xmlns:a16="http://schemas.microsoft.com/office/drawing/2014/main" id="{FB030553-C720-491D-8DAC-5660419B85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ижний колонтитул 5">
            <a:extLst>
              <a:ext uri="{FF2B5EF4-FFF2-40B4-BE49-F238E27FC236}">
                <a16:creationId xmlns:a16="http://schemas.microsoft.com/office/drawing/2014/main" id="{99F4110D-C168-4F5F-9161-EB4546EE58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6">
            <a:extLst>
              <a:ext uri="{FF2B5EF4-FFF2-40B4-BE49-F238E27FC236}">
                <a16:creationId xmlns:a16="http://schemas.microsoft.com/office/drawing/2014/main" id="{C1BEE6F0-E5BA-4558-99A2-525E74EFF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fld id="{D638692F-3BF9-4389-9F23-54FEDA2C6D1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047391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43D920E8-2EE0-4916-B1F6-798FE5CDED09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 useBgFill="1">
        <p:nvSpPr>
          <p:cNvPr id="8" name="Скругленный прямоугольник 7">
            <a:extLst>
              <a:ext uri="{FF2B5EF4-FFF2-40B4-BE49-F238E27FC236}">
                <a16:creationId xmlns:a16="http://schemas.microsoft.com/office/drawing/2014/main" id="{7BBE2F79-DD56-4CEC-B35F-8AD6D3057CCC}"/>
              </a:ext>
            </a:extLst>
          </p:cNvPr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28" name="Заголовок 21">
            <a:extLst>
              <a:ext uri="{FF2B5EF4-FFF2-40B4-BE49-F238E27FC236}">
                <a16:creationId xmlns:a16="http://schemas.microsoft.com/office/drawing/2014/main" id="{60DE838D-C0FA-41B1-BCB7-4716C996B2CF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914400" y="274638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9144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заголовка</a:t>
            </a:r>
            <a:endParaRPr lang="en-US" altLang="ru-RU"/>
          </a:p>
        </p:txBody>
      </p:sp>
      <p:sp>
        <p:nvSpPr>
          <p:cNvPr id="1029" name="Текст 12">
            <a:extLst>
              <a:ext uri="{FF2B5EF4-FFF2-40B4-BE49-F238E27FC236}">
                <a16:creationId xmlns:a16="http://schemas.microsoft.com/office/drawing/2014/main" id="{EDC7B8B6-00C6-4104-9D2A-63ED1F97A2E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914400" y="1447800"/>
            <a:ext cx="7772400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текста</a:t>
            </a:r>
          </a:p>
          <a:p>
            <a:pPr lvl="1"/>
            <a:r>
              <a:rPr lang="ru-RU" altLang="ru-RU"/>
              <a:t>Второй уровень</a:t>
            </a:r>
          </a:p>
          <a:p>
            <a:pPr lvl="2"/>
            <a:r>
              <a:rPr lang="ru-RU" altLang="ru-RU"/>
              <a:t>Третий уровень</a:t>
            </a:r>
          </a:p>
          <a:p>
            <a:pPr lvl="3"/>
            <a:r>
              <a:rPr lang="ru-RU" altLang="ru-RU"/>
              <a:t>Четвертый уровень</a:t>
            </a:r>
          </a:p>
          <a:p>
            <a:pPr lvl="4"/>
            <a:r>
              <a:rPr lang="ru-RU" altLang="ru-RU"/>
              <a:t>Пятый уровень</a:t>
            </a:r>
            <a:endParaRPr lang="en-US" altLang="ru-RU"/>
          </a:p>
        </p:txBody>
      </p:sp>
      <p:sp>
        <p:nvSpPr>
          <p:cNvPr id="14" name="Дата 13">
            <a:extLst>
              <a:ext uri="{FF2B5EF4-FFF2-40B4-BE49-F238E27FC236}">
                <a16:creationId xmlns:a16="http://schemas.microsoft.com/office/drawing/2014/main" id="{BEDD30E7-D657-43AD-AEF2-8AB9C5509C7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4CAE5561-702F-452D-BA7F-4CC1BC647AD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3" name="Номер слайда 22">
            <a:extLst>
              <a:ext uri="{FF2B5EF4-FFF2-40B4-BE49-F238E27FC236}">
                <a16:creationId xmlns:a16="http://schemas.microsoft.com/office/drawing/2014/main" id="{46EF68B0-CA72-4D8F-B084-956272E1FD6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46050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vert="horz" wrap="none" lIns="0" tIns="0" rIns="0" bIns="0" numCol="1" anchor="ctr" anchorCtr="1" compatLnSpc="1">
            <a:prstTxWarp prst="textNoShape">
              <a:avLst/>
            </a:prstTxWarp>
            <a:noAutofit/>
          </a:bodyPr>
          <a:lstStyle>
            <a:lvl1pPr algn="ctr">
              <a:defRPr sz="1400">
                <a:solidFill>
                  <a:srgbClr val="FFFFFF"/>
                </a:solidFill>
                <a:latin typeface="Calibri" panose="020F0502020204030204" pitchFamily="34" charset="0"/>
              </a:defRPr>
            </a:lvl1pPr>
          </a:lstStyle>
          <a:p>
            <a:fld id="{23924C78-476B-4F27-9926-88DA99CCBE27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1" r:id="rId1"/>
    <p:sldLayoutId id="2147483733" r:id="rId2"/>
    <p:sldLayoutId id="2147483742" r:id="rId3"/>
    <p:sldLayoutId id="2147483734" r:id="rId4"/>
    <p:sldLayoutId id="2147483735" r:id="rId5"/>
    <p:sldLayoutId id="2147483736" r:id="rId6"/>
    <p:sldLayoutId id="2147483737" r:id="rId7"/>
    <p:sldLayoutId id="2147483743" r:id="rId8"/>
    <p:sldLayoutId id="2147483744" r:id="rId9"/>
    <p:sldLayoutId id="2147483738" r:id="rId10"/>
    <p:sldLayoutId id="2147483739" r:id="rId11"/>
    <p:sldLayoutId id="2147483740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ts val="575"/>
        </a:spcBef>
        <a:spcAft>
          <a:spcPct val="0"/>
        </a:spcAft>
        <a:buClr>
          <a:schemeClr val="accent1"/>
        </a:buClr>
        <a:buSzPct val="85000"/>
        <a:buFont typeface="Wingdings 2" panose="05020102010507070707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28600" algn="l" rtl="0" eaLnBrk="0" fontAlgn="base" hangingPunct="0">
        <a:spcBef>
          <a:spcPts val="375"/>
        </a:spcBef>
        <a:spcAft>
          <a:spcPct val="0"/>
        </a:spcAft>
        <a:buClr>
          <a:schemeClr val="accent2"/>
        </a:buClr>
        <a:buSzPct val="85000"/>
        <a:buFont typeface="Wingdings 2" panose="05020102010507070707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325" indent="-228600" algn="l" rtl="0" eaLnBrk="0" fontAlgn="base" hangingPunct="0">
        <a:spcBef>
          <a:spcPts val="375"/>
        </a:spcBef>
        <a:spcAft>
          <a:spcPct val="0"/>
        </a:spcAft>
        <a:buClr>
          <a:srgbClr val="E6B1AB"/>
        </a:buClr>
        <a:buSzPct val="8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0" fontAlgn="base" hangingPunct="0">
        <a:spcBef>
          <a:spcPts val="375"/>
        </a:spcBef>
        <a:spcAft>
          <a:spcPct val="0"/>
        </a:spcAft>
        <a:buClr>
          <a:srgbClr val="A28E6A"/>
        </a:buClr>
        <a:buSzPct val="80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75"/>
        </a:spcBef>
        <a:spcAft>
          <a:spcPct val="0"/>
        </a:spcAft>
        <a:buClr>
          <a:srgbClr val="A28E6A"/>
        </a:buClr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wmf"/><Relationship Id="rId4" Type="http://schemas.openxmlformats.org/officeDocument/2006/relationships/image" Target="../media/image10.gif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7" name="Rectangle 3">
            <a:extLst>
              <a:ext uri="{FF2B5EF4-FFF2-40B4-BE49-F238E27FC236}">
                <a16:creationId xmlns:a16="http://schemas.microsoft.com/office/drawing/2014/main" id="{936B4E34-0310-497D-BBD0-C5E419E332D8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4860032" y="3645024"/>
            <a:ext cx="4176464" cy="2088232"/>
          </a:xfrm>
        </p:spPr>
        <p:txBody>
          <a:bodyPr/>
          <a:lstStyle/>
          <a:p>
            <a:pPr algn="l">
              <a:defRPr/>
            </a:pPr>
            <a:r>
              <a:rPr lang="ru-RU" sz="2800" b="1" dirty="0">
                <a:ln/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</a:rPr>
              <a:t>Информация.   </a:t>
            </a:r>
          </a:p>
          <a:p>
            <a:pPr algn="l">
              <a:defRPr/>
            </a:pPr>
            <a:r>
              <a:rPr lang="ru-RU" sz="2800" b="1" dirty="0">
                <a:ln/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</a:rPr>
              <a:t>Виды информации</a:t>
            </a:r>
            <a:r>
              <a:rPr lang="ru-RU" sz="3600" b="1" dirty="0">
                <a:ln/>
                <a:solidFill>
                  <a:schemeClr val="bg2">
                    <a:lumMod val="50000"/>
                  </a:schemeClr>
                </a:solidFill>
              </a:rPr>
              <a:t>.</a:t>
            </a:r>
          </a:p>
          <a:p>
            <a:pPr algn="l">
              <a:defRPr/>
            </a:pPr>
            <a:r>
              <a:rPr lang="ru-RU" sz="2800" b="1" dirty="0">
                <a:ln/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</a:rPr>
              <a:t>Свойства информации</a:t>
            </a:r>
            <a:r>
              <a:rPr lang="ru-RU" sz="2800" b="1" dirty="0">
                <a:ln/>
                <a:solidFill>
                  <a:schemeClr val="bg2">
                    <a:lumMod val="75000"/>
                  </a:schemeClr>
                </a:solidFill>
                <a:latin typeface="Times New Roman" panose="02020603050405020304" pitchFamily="18" charset="0"/>
              </a:rPr>
              <a:t>.</a:t>
            </a:r>
          </a:p>
          <a:p>
            <a:pPr eaLnBrk="1" hangingPunct="1"/>
            <a:endParaRPr lang="ru-RU" altLang="ru-RU" sz="3600" b="1" dirty="0"/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0648C34E-296F-4DCE-8245-63886E3D972E}"/>
              </a:ext>
            </a:extLst>
          </p:cNvPr>
          <p:cNvSpPr/>
          <p:nvPr/>
        </p:nvSpPr>
        <p:spPr>
          <a:xfrm>
            <a:off x="1259682" y="1844824"/>
            <a:ext cx="6407943" cy="954107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altLang="ru-RU" sz="2800" b="1" dirty="0">
                <a:ln/>
                <a:solidFill>
                  <a:schemeClr val="bg2">
                    <a:lumMod val="75000"/>
                  </a:schemeClr>
                </a:solidFill>
              </a:rPr>
              <a:t>ИНФОРМАЦИЯ И ИНФОРМАЦИОННЫЕ ПРОЦЕССЫ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3">
            <a:extLst>
              <a:ext uri="{FF2B5EF4-FFF2-40B4-BE49-F238E27FC236}">
                <a16:creationId xmlns:a16="http://schemas.microsoft.com/office/drawing/2014/main" id="{D9B2747D-97F6-4A7C-B6F8-CF419370C29F}"/>
              </a:ext>
            </a:extLst>
          </p:cNvPr>
          <p:cNvSpPr>
            <a:spLocks noGrp="1" noChangeArrowheads="1"/>
          </p:cNvSpPr>
          <p:nvPr>
            <p:ph sz="quarter" idx="1"/>
          </p:nvPr>
        </p:nvSpPr>
        <p:spPr>
          <a:xfrm>
            <a:off x="2411413" y="1557338"/>
            <a:ext cx="6130925" cy="4102100"/>
          </a:xfrm>
        </p:spPr>
        <p:txBody>
          <a:bodyPr/>
          <a:lstStyle/>
          <a:p>
            <a:pPr eaLnBrk="1" hangingPunct="1">
              <a:lnSpc>
                <a:spcPct val="130000"/>
              </a:lnSpc>
              <a:buFont typeface="Wingdings" panose="05000000000000000000" pitchFamily="2" charset="2"/>
              <a:buChar char="Ø"/>
            </a:pPr>
            <a:r>
              <a:rPr lang="ru-RU" altLang="ru-RU">
                <a:latin typeface="Times New Roman" panose="02020603050405020304" pitchFamily="18" charset="0"/>
                <a:cs typeface="Times New Roman" panose="02020603050405020304" pitchFamily="18" charset="0"/>
              </a:rPr>
              <a:t>Текстовая (знаки, буквы, символы)</a:t>
            </a:r>
          </a:p>
          <a:p>
            <a:pPr eaLnBrk="1" hangingPunct="1">
              <a:lnSpc>
                <a:spcPct val="130000"/>
              </a:lnSpc>
              <a:buFont typeface="Wingdings" panose="05000000000000000000" pitchFamily="2" charset="2"/>
              <a:buChar char="Ø"/>
            </a:pPr>
            <a:r>
              <a:rPr lang="ru-RU" altLang="ru-RU">
                <a:latin typeface="Times New Roman" panose="02020603050405020304" pitchFamily="18" charset="0"/>
                <a:cs typeface="Times New Roman" panose="02020603050405020304" pitchFamily="18" charset="0"/>
              </a:rPr>
              <a:t>Числовая </a:t>
            </a:r>
          </a:p>
          <a:p>
            <a:pPr eaLnBrk="1" hangingPunct="1"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ru-RU" altLang="ru-RU">
                <a:latin typeface="Times New Roman" panose="02020603050405020304" pitchFamily="18" charset="0"/>
                <a:cs typeface="Times New Roman" panose="02020603050405020304" pitchFamily="18" charset="0"/>
              </a:rPr>
              <a:t>Графическая (схема, рисунок и т.д.)</a:t>
            </a:r>
          </a:p>
          <a:p>
            <a:pPr eaLnBrk="1" hangingPunct="1"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ru-RU" altLang="ru-RU">
                <a:latin typeface="Times New Roman" panose="02020603050405020304" pitchFamily="18" charset="0"/>
                <a:cs typeface="Times New Roman" panose="02020603050405020304" pitchFamily="18" charset="0"/>
              </a:rPr>
              <a:t>Звуковая (голос, музыка)</a:t>
            </a:r>
          </a:p>
          <a:p>
            <a:pPr eaLnBrk="1" hangingPunct="1"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ru-RU" altLang="ru-RU">
                <a:latin typeface="Times New Roman" panose="02020603050405020304" pitchFamily="18" charset="0"/>
                <a:cs typeface="Times New Roman" panose="02020603050405020304" pitchFamily="18" charset="0"/>
              </a:rPr>
              <a:t>Комбинированная (смешанная)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ru-RU" altLang="ru-RU"/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09F2054E-659B-4434-9338-1602B0AFF083}"/>
              </a:ext>
            </a:extLst>
          </p:cNvPr>
          <p:cNvSpPr/>
          <p:nvPr/>
        </p:nvSpPr>
        <p:spPr>
          <a:xfrm>
            <a:off x="1698424" y="404664"/>
            <a:ext cx="5569152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3600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По Форме Представления</a:t>
            </a:r>
          </a:p>
        </p:txBody>
      </p:sp>
      <p:pic>
        <p:nvPicPr>
          <p:cNvPr id="12292" name="Picture 8" descr="treble_clef_01">
            <a:extLst>
              <a:ext uri="{FF2B5EF4-FFF2-40B4-BE49-F238E27FC236}">
                <a16:creationId xmlns:a16="http://schemas.microsoft.com/office/drawing/2014/main" id="{3243B20E-9C9B-4DFA-8F87-A4A9E2BE7A1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550" y="4292600"/>
            <a:ext cx="1223963" cy="197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3" name="Picture 7" descr="semaphore_annul">
            <a:extLst>
              <a:ext uri="{FF2B5EF4-FFF2-40B4-BE49-F238E27FC236}">
                <a16:creationId xmlns:a16="http://schemas.microsoft.com/office/drawing/2014/main" id="{991C4862-6542-4B55-8C47-CCF168B54D8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188" y="1989138"/>
            <a:ext cx="1079500" cy="985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4" name="Picture 7" descr="J0283630">
            <a:extLst>
              <a:ext uri="{FF2B5EF4-FFF2-40B4-BE49-F238E27FC236}">
                <a16:creationId xmlns:a16="http://schemas.microsoft.com/office/drawing/2014/main" id="{0A904C01-7F40-4087-A631-6784A1A81FFA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8625" y="4652963"/>
            <a:ext cx="1368425" cy="1501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5" name="Picture 4">
            <a:extLst>
              <a:ext uri="{FF2B5EF4-FFF2-40B4-BE49-F238E27FC236}">
                <a16:creationId xmlns:a16="http://schemas.microsoft.com/office/drawing/2014/main" id="{3AF23AA0-341D-497A-B269-C95B8DC6D41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1196975"/>
            <a:ext cx="2044700" cy="2344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</p:pic>
    </p:spTree>
  </p:cSld>
  <p:clrMapOvr>
    <a:masterClrMapping/>
  </p:clrMapOvr>
  <p:transition spd="med">
    <p:wip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>
            <a:extLst>
              <a:ext uri="{FF2B5EF4-FFF2-40B4-BE49-F238E27FC236}">
                <a16:creationId xmlns:a16="http://schemas.microsoft.com/office/drawing/2014/main" id="{0C8031BB-CE7A-43A8-80D5-CF166C2BB32E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755650" y="1052512"/>
            <a:ext cx="7772400" cy="5256807"/>
          </a:xfrm>
        </p:spPr>
        <p:txBody>
          <a:bodyPr>
            <a:normAutofit fontScale="70000" lnSpcReduction="20000"/>
          </a:bodyPr>
          <a:lstStyle/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274320" indent="-274320" algn="ctr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ru-RU" sz="34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Социальная        </a:t>
            </a:r>
          </a:p>
          <a:p>
            <a:pPr marL="274320" indent="-274320" algn="ctr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ru-RU" sz="34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Социотехническая      </a:t>
            </a:r>
          </a:p>
          <a:p>
            <a:pPr marL="274320" indent="-274320" algn="ctr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ru-RU" sz="34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Техническая</a:t>
            </a:r>
          </a:p>
          <a:p>
            <a:pPr marL="274320" indent="-274320" algn="ctr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ru-RU" sz="34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Биологическая             </a:t>
            </a:r>
          </a:p>
          <a:p>
            <a:pPr marL="274320" indent="-274320" algn="ctr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ru-RU" sz="34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Генетическая</a:t>
            </a:r>
          </a:p>
          <a:p>
            <a:pPr marL="274320" indent="-274320" algn="ctr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endParaRPr lang="ru-RU" sz="3400" b="1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274320" indent="-274320" algn="ctr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endParaRPr lang="ru-RU" sz="3400" b="1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274320" indent="-274320" algn="ctr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endParaRPr lang="ru-RU" sz="3400" b="1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endParaRPr lang="ru-RU" sz="3400" b="1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274320" indent="-274320" algn="ctr" defTabSz="808038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None/>
              <a:tabLst>
                <a:tab pos="1703388" algn="l"/>
              </a:tabLst>
              <a:defRPr/>
            </a:pPr>
            <a:r>
              <a:rPr lang="ru-RU" sz="32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Личная      </a:t>
            </a:r>
          </a:p>
          <a:p>
            <a:pPr marL="274320" indent="-274320" algn="ctr" defTabSz="808038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None/>
              <a:tabLst>
                <a:tab pos="1703388" algn="l"/>
              </a:tabLst>
              <a:defRPr/>
            </a:pPr>
            <a:r>
              <a:rPr lang="ru-RU" sz="32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Специальная    </a:t>
            </a:r>
          </a:p>
          <a:p>
            <a:pPr marL="274320" indent="-274320" algn="ctr" defTabSz="808038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None/>
              <a:tabLst>
                <a:tab pos="1703388" algn="l"/>
              </a:tabLst>
              <a:defRPr/>
            </a:pPr>
            <a:r>
              <a:rPr lang="ru-RU" sz="32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Массовая	</a:t>
            </a:r>
          </a:p>
          <a:p>
            <a:pPr marL="274320" indent="-274320" algn="ctr" defTabSz="808038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None/>
              <a:tabLst>
                <a:tab pos="1703388" algn="l"/>
              </a:tabLst>
              <a:defRPr/>
            </a:pPr>
            <a:r>
              <a:rPr lang="ru-RU" sz="32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Секретная</a:t>
            </a:r>
          </a:p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BC88BD6D-3814-4C89-B923-BADBCFFFCAB7}"/>
              </a:ext>
            </a:extLst>
          </p:cNvPr>
          <p:cNvSpPr/>
          <p:nvPr/>
        </p:nvSpPr>
        <p:spPr>
          <a:xfrm>
            <a:off x="1259631" y="332656"/>
            <a:ext cx="6668197" cy="6463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3600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По субъектам обмена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4B30AE8A-1A2D-480C-B3E4-0712ACECC110}"/>
              </a:ext>
            </a:extLst>
          </p:cNvPr>
          <p:cNvSpPr/>
          <p:nvPr/>
        </p:nvSpPr>
        <p:spPr>
          <a:xfrm>
            <a:off x="1115616" y="3284984"/>
            <a:ext cx="6668197" cy="6463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3600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По общественному значению</a:t>
            </a:r>
          </a:p>
        </p:txBody>
      </p:sp>
      <p:pic>
        <p:nvPicPr>
          <p:cNvPr id="13325" name="Picture 2">
            <a:extLst>
              <a:ext uri="{FF2B5EF4-FFF2-40B4-BE49-F238E27FC236}">
                <a16:creationId xmlns:a16="http://schemas.microsoft.com/office/drawing/2014/main" id="{44EF50F8-FB9A-4D96-9B2E-EBB300F55E7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260350"/>
            <a:ext cx="1409700" cy="1246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>
            <a:extLst>
              <a:ext uri="{FF2B5EF4-FFF2-40B4-BE49-F238E27FC236}">
                <a16:creationId xmlns:a16="http://schemas.microsoft.com/office/drawing/2014/main" id="{95B82884-FD0D-47D8-A1C8-33ED8DF2564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sz="3600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Свойства информации:</a:t>
            </a:r>
          </a:p>
        </p:txBody>
      </p:sp>
      <p:sp>
        <p:nvSpPr>
          <p:cNvPr id="43011" name="Rectangle 3">
            <a:extLst>
              <a:ext uri="{FF2B5EF4-FFF2-40B4-BE49-F238E27FC236}">
                <a16:creationId xmlns:a16="http://schemas.microsoft.com/office/drawing/2014/main" id="{ABDC67AA-5B2A-4F4C-A03C-4FE4539C06CD}"/>
              </a:ext>
            </a:extLst>
          </p:cNvPr>
          <p:cNvSpPr>
            <a:spLocks noGrp="1" noChangeArrowheads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pPr marL="274320" indent="-274320" algn="just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Blip>
                <a:blip r:embed="rId3"/>
              </a:buBlip>
              <a:defRPr/>
            </a:pPr>
            <a:r>
              <a:rPr lang="ru-RU" b="1" i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полнота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— свойство информации исчерпывающе (для данного потребителя) характеризовать отображаемый объект или процесс;</a:t>
            </a:r>
          </a:p>
          <a:p>
            <a:pPr marL="274320" indent="-274320" algn="just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Blip>
                <a:blip r:embed="rId3"/>
              </a:buBlip>
              <a:defRPr/>
            </a:pPr>
            <a:r>
              <a:rPr lang="ru-RU" b="1" i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актуальность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— способность информации соответствовать нуждам потребителя в нужный момент времени;</a:t>
            </a:r>
          </a:p>
          <a:p>
            <a:pPr marL="274320" indent="-274320" algn="just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Blip>
                <a:blip r:embed="rId3"/>
              </a:buBlip>
              <a:defRPr/>
            </a:pPr>
            <a:r>
              <a:rPr lang="ru-RU" b="1" i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достоверность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— свойство информации не иметь скрытых ошибок. Достоверная информация со временем может стать недостоверной, если устареет и перестанет отражать истинное положение дел;</a:t>
            </a:r>
          </a:p>
          <a:p>
            <a:pPr marL="274320" indent="-274320" algn="just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Blip>
                <a:blip r:embed="rId3"/>
              </a:buBlip>
              <a:defRPr/>
            </a:pPr>
            <a:r>
              <a:rPr lang="ru-RU" b="1" i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доступность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— свойство информации, характеризующее возможность ее получения данным потребителем;</a:t>
            </a:r>
          </a:p>
          <a:p>
            <a:pPr marL="274320" indent="-274320" algn="just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Blip>
                <a:blip r:embed="rId3"/>
              </a:buBlip>
              <a:defRPr/>
            </a:pPr>
            <a:r>
              <a:rPr lang="ru-RU" b="1" i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понятность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— свойство, характеризующее выраженность на  понятном языке для получателя</a:t>
            </a:r>
          </a:p>
          <a:p>
            <a:pPr marL="274320" indent="-274320" algn="just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Blip>
                <a:blip r:embed="rId3"/>
              </a:buBlip>
              <a:defRPr/>
            </a:pPr>
            <a:r>
              <a:rPr lang="ru-RU" b="1" i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объективность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— свойство, характеризующее независимость от чьего-либо мнения, суждения.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:a16="http://schemas.microsoft.com/office/drawing/2014/main" id="{974C1148-7E64-4805-938F-FF599F9C9E9E}"/>
              </a:ext>
            </a:extLst>
          </p:cNvPr>
          <p:cNvSpPr txBox="1">
            <a:spLocks noChangeArrowheads="1"/>
          </p:cNvSpPr>
          <p:nvPr/>
        </p:nvSpPr>
        <p:spPr>
          <a:xfrm>
            <a:off x="539750" y="692699"/>
            <a:ext cx="8228013" cy="2376262"/>
          </a:xfrm>
          <a:prstGeom prst="rect">
            <a:avLst/>
          </a:prstGeom>
        </p:spPr>
        <p:txBody>
          <a:bodyPr bIns="91440" anchor="b">
            <a:normAutofit fontScale="90000" lnSpcReduction="20000"/>
          </a:bodyPr>
          <a:lstStyle/>
          <a:p>
            <a:pPr marL="342900" indent="-342900" fontAlgn="auto">
              <a:spcAft>
                <a:spcPts val="0"/>
              </a:spcAft>
              <a:buFontTx/>
              <a:buAutoNum type="arabicPeriod"/>
              <a:defRPr/>
            </a:pPr>
            <a:r>
              <a:rPr lang="ru-RU" sz="180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Заполните таблицу </a:t>
            </a:r>
            <a:r>
              <a:rPr lang="ru-RU" sz="1800" dirty="0" err="1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следущими</a:t>
            </a:r>
            <a:r>
              <a:rPr lang="ru-RU" sz="180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 видами информации: визуальная, числовая, личная, графическая, тактильная, мультимедийная, общественная, звуковая, обонятельная, специальная, </a:t>
            </a:r>
            <a:r>
              <a:rPr lang="ru-RU" sz="1800" dirty="0" err="1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аудиальная</a:t>
            </a:r>
            <a:r>
              <a:rPr lang="ru-RU" sz="180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, текстовая, вкусовая.</a:t>
            </a:r>
            <a:br>
              <a:rPr lang="ru-RU" sz="180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ru-RU" sz="180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ru-RU" sz="180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ru-RU" sz="180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br>
              <a:rPr lang="ru-RU" sz="180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endParaRPr lang="ru-RU" sz="120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  <a:p>
            <a:pPr marL="342900" indent="-342900" algn="just" fontAlgn="auto">
              <a:spcAft>
                <a:spcPts val="0"/>
              </a:spcAft>
              <a:buFontTx/>
              <a:buAutoNum type="arabicPeriod"/>
              <a:defRPr/>
            </a:pPr>
            <a:endParaRPr lang="ru-RU" sz="120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  <a:p>
            <a:pPr marL="342900" indent="-342900" algn="just" fontAlgn="auto">
              <a:spcAft>
                <a:spcPts val="0"/>
              </a:spcAft>
              <a:defRPr/>
            </a:pPr>
            <a:endParaRPr lang="ru-RU" sz="1800" dirty="0">
              <a:solidFill>
                <a:schemeClr val="accent1">
                  <a:lumMod val="75000"/>
                </a:schemeClr>
              </a:solidFill>
              <a:ea typeface="+mj-ea"/>
              <a:cs typeface="Times New Roman" pitchFamily="18" charset="0"/>
            </a:endParaRPr>
          </a:p>
          <a:p>
            <a:pPr marL="342900" indent="-342900" algn="just" fontAlgn="auto">
              <a:spcAft>
                <a:spcPts val="0"/>
              </a:spcAft>
              <a:defRPr/>
            </a:pPr>
            <a:r>
              <a:rPr lang="ru-RU" sz="1800" dirty="0">
                <a:solidFill>
                  <a:schemeClr val="accent1">
                    <a:lumMod val="75000"/>
                  </a:schemeClr>
                </a:solidFill>
                <a:ea typeface="+mj-ea"/>
                <a:cs typeface="Times New Roman" pitchFamily="18" charset="0"/>
              </a:rPr>
              <a:t>2. Установите соответствие между названиями свойств информации и их сущностями.</a:t>
            </a:r>
          </a:p>
        </p:txBody>
      </p:sp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B759EDAB-4AD4-4441-A881-3CFF0CF74EA2}"/>
              </a:ext>
            </a:extLst>
          </p:cNvPr>
          <p:cNvGraphicFramePr>
            <a:graphicFrameLocks noGrp="1"/>
          </p:cNvGraphicFramePr>
          <p:nvPr/>
        </p:nvGraphicFramePr>
        <p:xfrm>
          <a:off x="323850" y="1700213"/>
          <a:ext cx="8712200" cy="741362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23069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771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280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681">
                <a:tc>
                  <a:txBody>
                    <a:bodyPr/>
                    <a:lstStyle/>
                    <a:p>
                      <a:r>
                        <a:rPr lang="ru-RU" sz="1600" dirty="0">
                          <a:latin typeface="Arial Narrow" pitchFamily="34" charset="0"/>
                          <a:cs typeface="Times New Roman" pitchFamily="18" charset="0"/>
                        </a:rPr>
                        <a:t>По способу восприятия</a:t>
                      </a:r>
                    </a:p>
                  </a:txBody>
                  <a:tcPr marL="91432" marR="91432" marT="45700" marB="45700"/>
                </a:tc>
                <a:tc>
                  <a:txBody>
                    <a:bodyPr/>
                    <a:lstStyle/>
                    <a:p>
                      <a:r>
                        <a:rPr lang="ru-RU" sz="1600" dirty="0">
                          <a:latin typeface="Arial Narrow" pitchFamily="34" charset="0"/>
                          <a:cs typeface="Times New Roman" pitchFamily="18" charset="0"/>
                        </a:rPr>
                        <a:t>По форме представления</a:t>
                      </a:r>
                    </a:p>
                  </a:txBody>
                  <a:tcPr marL="91432" marR="91432" marT="45700" marB="45700"/>
                </a:tc>
                <a:tc>
                  <a:txBody>
                    <a:bodyPr/>
                    <a:lstStyle/>
                    <a:p>
                      <a:r>
                        <a:rPr lang="ru-RU" sz="1600" dirty="0">
                          <a:latin typeface="Arial Narrow" pitchFamily="34" charset="0"/>
                          <a:cs typeface="Times New Roman" pitchFamily="18" charset="0"/>
                        </a:rPr>
                        <a:t>По общественному значению</a:t>
                      </a:r>
                    </a:p>
                  </a:txBody>
                  <a:tcPr marL="91432" marR="91432" marT="45700" marB="4570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681">
                <a:tc>
                  <a:txBody>
                    <a:bodyPr/>
                    <a:lstStyle/>
                    <a:p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2" marR="91432" marT="45700" marB="45700"/>
                </a:tc>
                <a:tc>
                  <a:txBody>
                    <a:bodyPr/>
                    <a:lstStyle/>
                    <a:p>
                      <a:endParaRPr lang="ru-RU" sz="18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2" marR="91432" marT="45700" marB="45700"/>
                </a:tc>
                <a:tc>
                  <a:txBody>
                    <a:bodyPr/>
                    <a:lstStyle/>
                    <a:p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2" marR="91432" marT="45700" marB="4570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6" name="Таблица 5">
            <a:extLst>
              <a:ext uri="{FF2B5EF4-FFF2-40B4-BE49-F238E27FC236}">
                <a16:creationId xmlns:a16="http://schemas.microsoft.com/office/drawing/2014/main" id="{3F070904-E8F3-4BBC-9D8E-62CE8F68073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0809611"/>
              </p:ext>
            </p:extLst>
          </p:nvPr>
        </p:nvGraphicFramePr>
        <p:xfrm>
          <a:off x="539750" y="3281614"/>
          <a:ext cx="8280399" cy="28836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001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7611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6001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1842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3181">
                <a:tc>
                  <a:txBody>
                    <a:bodyPr/>
                    <a:lstStyle/>
                    <a:p>
                      <a:r>
                        <a:rPr lang="ru-RU" sz="1600" dirty="0">
                          <a:latin typeface="Times New Roman" pitchFamily="18" charset="0"/>
                          <a:cs typeface="Times New Roman" pitchFamily="18" charset="0"/>
                        </a:rPr>
                        <a:t>№</a:t>
                      </a:r>
                    </a:p>
                  </a:txBody>
                  <a:tcPr marL="91434" marR="91434" marT="45710" marB="45710"/>
                </a:tc>
                <a:tc>
                  <a:txBody>
                    <a:bodyPr/>
                    <a:lstStyle/>
                    <a:p>
                      <a:r>
                        <a:rPr lang="ru-RU" sz="1600" dirty="0">
                          <a:latin typeface="Times New Roman" pitchFamily="18" charset="0"/>
                          <a:cs typeface="Times New Roman" pitchFamily="18" charset="0"/>
                        </a:rPr>
                        <a:t>Свойства информации</a:t>
                      </a:r>
                    </a:p>
                  </a:txBody>
                  <a:tcPr marL="91434" marR="91434" marT="45710" marB="45710"/>
                </a:tc>
                <a:tc>
                  <a:txBody>
                    <a:bodyPr/>
                    <a:lstStyle/>
                    <a:p>
                      <a:r>
                        <a:rPr lang="ru-RU" sz="1600" dirty="0">
                          <a:latin typeface="Times New Roman" pitchFamily="18" charset="0"/>
                          <a:cs typeface="Times New Roman" pitchFamily="18" charset="0"/>
                        </a:rPr>
                        <a:t>№</a:t>
                      </a:r>
                    </a:p>
                  </a:txBody>
                  <a:tcPr marL="91434" marR="91434" marT="45710" marB="45710"/>
                </a:tc>
                <a:tc>
                  <a:txBody>
                    <a:bodyPr/>
                    <a:lstStyle/>
                    <a:p>
                      <a:r>
                        <a:rPr lang="ru-RU" sz="1600" dirty="0">
                          <a:latin typeface="Times New Roman" pitchFamily="18" charset="0"/>
                          <a:cs typeface="Times New Roman" pitchFamily="18" charset="0"/>
                        </a:rPr>
                        <a:t>Сущность свойства информации</a:t>
                      </a:r>
                    </a:p>
                  </a:txBody>
                  <a:tcPr marL="91434" marR="91434" marT="45710" marB="4571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3181">
                <a:tc>
                  <a:txBody>
                    <a:bodyPr/>
                    <a:lstStyle/>
                    <a:p>
                      <a:r>
                        <a:rPr lang="ru-RU" sz="1600" dirty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91434" marR="91434" marT="45710" marB="45710"/>
                </a:tc>
                <a:tc>
                  <a:txBody>
                    <a:bodyPr/>
                    <a:lstStyle/>
                    <a:p>
                      <a:r>
                        <a:rPr lang="ru-RU" sz="1600" dirty="0">
                          <a:latin typeface="Times New Roman" pitchFamily="18" charset="0"/>
                          <a:cs typeface="Times New Roman" pitchFamily="18" charset="0"/>
                        </a:rPr>
                        <a:t>Достоверность</a:t>
                      </a:r>
                    </a:p>
                  </a:txBody>
                  <a:tcPr marL="91434" marR="91434" marT="45710" marB="45710"/>
                </a:tc>
                <a:tc>
                  <a:txBody>
                    <a:bodyPr/>
                    <a:lstStyle/>
                    <a:p>
                      <a:r>
                        <a:rPr lang="ru-RU" sz="1600" dirty="0">
                          <a:latin typeface="Times New Roman" pitchFamily="18" charset="0"/>
                          <a:cs typeface="Times New Roman" pitchFamily="18" charset="0"/>
                        </a:rPr>
                        <a:t>а</a:t>
                      </a:r>
                    </a:p>
                  </a:txBody>
                  <a:tcPr marL="91434" marR="91434" marT="45710" marB="45710"/>
                </a:tc>
                <a:tc>
                  <a:txBody>
                    <a:bodyPr/>
                    <a:lstStyle/>
                    <a:p>
                      <a:r>
                        <a:rPr lang="ru-RU" sz="1600" dirty="0">
                          <a:latin typeface="Times New Roman" pitchFamily="18" charset="0"/>
                          <a:cs typeface="Times New Roman" pitchFamily="18" charset="0"/>
                        </a:rPr>
                        <a:t>Достаточность</a:t>
                      </a:r>
                      <a:r>
                        <a:rPr lang="ru-RU" sz="1600" baseline="0" dirty="0">
                          <a:latin typeface="Times New Roman" pitchFamily="18" charset="0"/>
                          <a:cs typeface="Times New Roman" pitchFamily="18" charset="0"/>
                        </a:rPr>
                        <a:t> для принятия решения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4" marR="91434" marT="45710" marB="4571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3181">
                <a:tc>
                  <a:txBody>
                    <a:bodyPr/>
                    <a:lstStyle/>
                    <a:p>
                      <a:r>
                        <a:rPr lang="ru-RU" sz="1600" dirty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91434" marR="91434" marT="45710" marB="45710"/>
                </a:tc>
                <a:tc>
                  <a:txBody>
                    <a:bodyPr/>
                    <a:lstStyle/>
                    <a:p>
                      <a:r>
                        <a:rPr lang="ru-RU" sz="1600" dirty="0">
                          <a:latin typeface="Times New Roman" pitchFamily="18" charset="0"/>
                          <a:cs typeface="Times New Roman" pitchFamily="18" charset="0"/>
                        </a:rPr>
                        <a:t>Понятность</a:t>
                      </a:r>
                    </a:p>
                  </a:txBody>
                  <a:tcPr marL="91434" marR="91434" marT="45710" marB="45710"/>
                </a:tc>
                <a:tc>
                  <a:txBody>
                    <a:bodyPr/>
                    <a:lstStyle/>
                    <a:p>
                      <a:r>
                        <a:rPr lang="ru-RU" sz="1600" dirty="0">
                          <a:latin typeface="Times New Roman" pitchFamily="18" charset="0"/>
                          <a:cs typeface="Times New Roman" pitchFamily="18" charset="0"/>
                        </a:rPr>
                        <a:t>б</a:t>
                      </a:r>
                    </a:p>
                  </a:txBody>
                  <a:tcPr marL="91434" marR="91434" marT="45710" marB="45710"/>
                </a:tc>
                <a:tc>
                  <a:txBody>
                    <a:bodyPr/>
                    <a:lstStyle/>
                    <a:p>
                      <a:r>
                        <a:rPr lang="ru-RU" sz="1600" dirty="0">
                          <a:latin typeface="Times New Roman" pitchFamily="18" charset="0"/>
                          <a:cs typeface="Times New Roman" pitchFamily="18" charset="0"/>
                        </a:rPr>
                        <a:t>Нет зависимости от чьего-либо</a:t>
                      </a:r>
                      <a:r>
                        <a:rPr lang="ru-RU" sz="1600" baseline="0" dirty="0">
                          <a:latin typeface="Times New Roman" pitchFamily="18" charset="0"/>
                          <a:cs typeface="Times New Roman" pitchFamily="18" charset="0"/>
                        </a:rPr>
                        <a:t> мнения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4" marR="91434" marT="45710" marB="4571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3181">
                <a:tc>
                  <a:txBody>
                    <a:bodyPr/>
                    <a:lstStyle/>
                    <a:p>
                      <a:r>
                        <a:rPr lang="ru-RU" sz="1600" dirty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91434" marR="91434" marT="45710" marB="45710"/>
                </a:tc>
                <a:tc>
                  <a:txBody>
                    <a:bodyPr/>
                    <a:lstStyle/>
                    <a:p>
                      <a:r>
                        <a:rPr lang="ru-RU" sz="1600" dirty="0">
                          <a:latin typeface="Times New Roman" pitchFamily="18" charset="0"/>
                          <a:cs typeface="Times New Roman" pitchFamily="18" charset="0"/>
                        </a:rPr>
                        <a:t>Объективность</a:t>
                      </a:r>
                    </a:p>
                  </a:txBody>
                  <a:tcPr marL="91434" marR="91434" marT="45710" marB="45710"/>
                </a:tc>
                <a:tc>
                  <a:txBody>
                    <a:bodyPr/>
                    <a:lstStyle/>
                    <a:p>
                      <a:r>
                        <a:rPr lang="ru-RU" sz="1600" dirty="0">
                          <a:latin typeface="Times New Roman" pitchFamily="18" charset="0"/>
                          <a:cs typeface="Times New Roman" pitchFamily="18" charset="0"/>
                        </a:rPr>
                        <a:t>в</a:t>
                      </a:r>
                    </a:p>
                  </a:txBody>
                  <a:tcPr marL="91434" marR="91434" marT="45710" marB="45710"/>
                </a:tc>
                <a:tc>
                  <a:txBody>
                    <a:bodyPr/>
                    <a:lstStyle/>
                    <a:p>
                      <a:r>
                        <a:rPr lang="ru-RU" sz="1600" dirty="0">
                          <a:latin typeface="Times New Roman" pitchFamily="18" charset="0"/>
                          <a:cs typeface="Times New Roman" pitchFamily="18" charset="0"/>
                        </a:rPr>
                        <a:t>Отражение истинного положения дел</a:t>
                      </a:r>
                    </a:p>
                  </a:txBody>
                  <a:tcPr marL="91434" marR="91434" marT="45710" marB="4571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3181">
                <a:tc>
                  <a:txBody>
                    <a:bodyPr/>
                    <a:lstStyle/>
                    <a:p>
                      <a:r>
                        <a:rPr lang="ru-RU" sz="1600" dirty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91434" marR="91434" marT="45710" marB="45710"/>
                </a:tc>
                <a:tc>
                  <a:txBody>
                    <a:bodyPr/>
                    <a:lstStyle/>
                    <a:p>
                      <a:r>
                        <a:rPr lang="ru-RU" sz="1600" dirty="0">
                          <a:latin typeface="Times New Roman" pitchFamily="18" charset="0"/>
                          <a:cs typeface="Times New Roman" pitchFamily="18" charset="0"/>
                        </a:rPr>
                        <a:t>Актуальность</a:t>
                      </a:r>
                    </a:p>
                  </a:txBody>
                  <a:tcPr marL="91434" marR="91434" marT="45710" marB="45710"/>
                </a:tc>
                <a:tc>
                  <a:txBody>
                    <a:bodyPr/>
                    <a:lstStyle/>
                    <a:p>
                      <a:r>
                        <a:rPr lang="ru-RU" sz="1600" dirty="0">
                          <a:latin typeface="Times New Roman" pitchFamily="18" charset="0"/>
                          <a:cs typeface="Times New Roman" pitchFamily="18" charset="0"/>
                        </a:rPr>
                        <a:t>г</a:t>
                      </a:r>
                    </a:p>
                  </a:txBody>
                  <a:tcPr marL="91434" marR="91434" marT="45710" marB="45710"/>
                </a:tc>
                <a:tc>
                  <a:txBody>
                    <a:bodyPr/>
                    <a:lstStyle/>
                    <a:p>
                      <a:r>
                        <a:rPr lang="ru-RU" sz="1600" dirty="0">
                          <a:latin typeface="Times New Roman" pitchFamily="18" charset="0"/>
                          <a:cs typeface="Times New Roman" pitchFamily="18" charset="0"/>
                        </a:rPr>
                        <a:t>Возможность получения информации</a:t>
                      </a:r>
                    </a:p>
                  </a:txBody>
                  <a:tcPr marL="91434" marR="91434" marT="45710" marB="4571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44602">
                <a:tc>
                  <a:txBody>
                    <a:bodyPr/>
                    <a:lstStyle/>
                    <a:p>
                      <a:r>
                        <a:rPr lang="ru-RU" sz="1600" dirty="0"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 marL="91434" marR="91434" marT="45710" marB="45710"/>
                </a:tc>
                <a:tc>
                  <a:txBody>
                    <a:bodyPr/>
                    <a:lstStyle/>
                    <a:p>
                      <a:r>
                        <a:rPr lang="ru-RU" sz="1600" dirty="0">
                          <a:latin typeface="Times New Roman" pitchFamily="18" charset="0"/>
                          <a:cs typeface="Times New Roman" pitchFamily="18" charset="0"/>
                        </a:rPr>
                        <a:t>Доступность</a:t>
                      </a:r>
                    </a:p>
                  </a:txBody>
                  <a:tcPr marL="91434" marR="91434" marT="45710" marB="45710"/>
                </a:tc>
                <a:tc>
                  <a:txBody>
                    <a:bodyPr/>
                    <a:lstStyle/>
                    <a:p>
                      <a:r>
                        <a:rPr lang="ru-RU" sz="1600" dirty="0" err="1">
                          <a:latin typeface="Times New Roman" pitchFamily="18" charset="0"/>
                          <a:cs typeface="Times New Roman" pitchFamily="18" charset="0"/>
                        </a:rPr>
                        <a:t>д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4" marR="91434" marT="45710" marB="45710"/>
                </a:tc>
                <a:tc>
                  <a:txBody>
                    <a:bodyPr/>
                    <a:lstStyle/>
                    <a:p>
                      <a:r>
                        <a:rPr lang="ru-RU" sz="1600" dirty="0">
                          <a:latin typeface="Times New Roman" pitchFamily="18" charset="0"/>
                          <a:cs typeface="Times New Roman" pitchFamily="18" charset="0"/>
                        </a:rPr>
                        <a:t>Информация выраженная на понятном для получателя</a:t>
                      </a:r>
                      <a:r>
                        <a:rPr lang="ru-RU" sz="1600" baseline="0" dirty="0">
                          <a:latin typeface="Times New Roman" pitchFamily="18" charset="0"/>
                          <a:cs typeface="Times New Roman" pitchFamily="18" charset="0"/>
                        </a:rPr>
                        <a:t> языке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4" marR="91434" marT="45710" marB="4571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3181">
                <a:tc>
                  <a:txBody>
                    <a:bodyPr/>
                    <a:lstStyle/>
                    <a:p>
                      <a:r>
                        <a:rPr lang="ru-RU" sz="1600" dirty="0"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</a:p>
                  </a:txBody>
                  <a:tcPr marL="91434" marR="91434" marT="45710" marB="45710"/>
                </a:tc>
                <a:tc>
                  <a:txBody>
                    <a:bodyPr/>
                    <a:lstStyle/>
                    <a:p>
                      <a:r>
                        <a:rPr lang="ru-RU" sz="1600" dirty="0">
                          <a:latin typeface="Times New Roman" pitchFamily="18" charset="0"/>
                          <a:cs typeface="Times New Roman" pitchFamily="18" charset="0"/>
                        </a:rPr>
                        <a:t>П</a:t>
                      </a:r>
                      <a:r>
                        <a:rPr lang="ru-RU" sz="1600">
                          <a:latin typeface="Times New Roman" pitchFamily="18" charset="0"/>
                          <a:cs typeface="Times New Roman" pitchFamily="18" charset="0"/>
                        </a:rPr>
                        <a:t>олнота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4" marR="91434" marT="45710" marB="45710"/>
                </a:tc>
                <a:tc>
                  <a:txBody>
                    <a:bodyPr/>
                    <a:lstStyle/>
                    <a:p>
                      <a:r>
                        <a:rPr lang="ru-RU" sz="1600" dirty="0">
                          <a:latin typeface="Times New Roman" pitchFamily="18" charset="0"/>
                          <a:cs typeface="Times New Roman" pitchFamily="18" charset="0"/>
                        </a:rPr>
                        <a:t>е</a:t>
                      </a:r>
                    </a:p>
                  </a:txBody>
                  <a:tcPr marL="91434" marR="91434" marT="45710" marB="45710"/>
                </a:tc>
                <a:tc>
                  <a:txBody>
                    <a:bodyPr/>
                    <a:lstStyle/>
                    <a:p>
                      <a:r>
                        <a:rPr lang="ru-RU" sz="1600" dirty="0">
                          <a:latin typeface="Times New Roman" pitchFamily="18" charset="0"/>
                          <a:cs typeface="Times New Roman" pitchFamily="18" charset="0"/>
                        </a:rPr>
                        <a:t>Необходимость</a:t>
                      </a:r>
                      <a:r>
                        <a:rPr lang="ru-RU" sz="1600" baseline="0" dirty="0">
                          <a:latin typeface="Times New Roman" pitchFamily="18" charset="0"/>
                          <a:cs typeface="Times New Roman" pitchFamily="18" charset="0"/>
                        </a:rPr>
                        <a:t> в данный момент времени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4" marR="91434" marT="45710" marB="4571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>
            <a:extLst>
              <a:ext uri="{FF2B5EF4-FFF2-40B4-BE49-F238E27FC236}">
                <a16:creationId xmlns:a16="http://schemas.microsoft.com/office/drawing/2014/main" id="{2F7E6F77-32F9-4E97-BE97-31661DF7C6E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98607223"/>
              </p:ext>
            </p:extLst>
          </p:nvPr>
        </p:nvGraphicFramePr>
        <p:xfrm>
          <a:off x="1692275" y="1772816"/>
          <a:ext cx="6096000" cy="3499620"/>
        </p:xfrm>
        <a:graphic>
          <a:graphicData uri="http://schemas.openxmlformats.org/drawingml/2006/table">
            <a:tbl>
              <a:tblPr firstRow="1" bandRow="1">
                <a:tableStyleId>{72833802-FEF1-4C79-8D5D-14CF1EAF98D9}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98149">
                <a:tc rowSpan="2">
                  <a:txBody>
                    <a:bodyPr/>
                    <a:lstStyle/>
                    <a:p>
                      <a:pPr algn="ctr"/>
                      <a:r>
                        <a:rPr lang="ru-RU" sz="1800" dirty="0"/>
                        <a:t>Пример</a:t>
                      </a:r>
                    </a:p>
                  </a:txBody>
                  <a:tcPr marT="45710" marB="4571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1800" dirty="0"/>
                        <a:t>Вид информации</a:t>
                      </a:r>
                    </a:p>
                  </a:txBody>
                  <a:tcPr marT="45710" marB="4571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0059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/>
                        <a:t>По способу восприятия</a:t>
                      </a:r>
                    </a:p>
                  </a:txBody>
                  <a:tcPr marT="45710" marB="457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dirty="0"/>
                        <a:t>По форме представления</a:t>
                      </a:r>
                    </a:p>
                  </a:txBody>
                  <a:tcPr marT="45710" marB="457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752">
                <a:tc>
                  <a:txBody>
                    <a:bodyPr/>
                    <a:lstStyle/>
                    <a:p>
                      <a:r>
                        <a:rPr lang="ru-RU" sz="1800" dirty="0"/>
                        <a:t>Задача по алгебре</a:t>
                      </a:r>
                    </a:p>
                  </a:txBody>
                  <a:tcPr marT="45710" marB="457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10" marB="457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10" marB="457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752">
                <a:tc>
                  <a:txBody>
                    <a:bodyPr/>
                    <a:lstStyle/>
                    <a:p>
                      <a:r>
                        <a:rPr lang="ru-RU" sz="1800" dirty="0"/>
                        <a:t>Вкус апельсина</a:t>
                      </a:r>
                    </a:p>
                  </a:txBody>
                  <a:tcPr marT="45710" marB="457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10" marB="457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10" marB="457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752">
                <a:tc>
                  <a:txBody>
                    <a:bodyPr/>
                    <a:lstStyle/>
                    <a:p>
                      <a:r>
                        <a:rPr lang="ru-RU" sz="1800" dirty="0"/>
                        <a:t>Радио</a:t>
                      </a:r>
                    </a:p>
                  </a:txBody>
                  <a:tcPr marT="45710" marB="457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10" marB="457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10" marB="457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752">
                <a:tc>
                  <a:txBody>
                    <a:bodyPr/>
                    <a:lstStyle/>
                    <a:p>
                      <a:r>
                        <a:rPr lang="ru-RU" sz="1800" dirty="0"/>
                        <a:t>Аромат розы</a:t>
                      </a:r>
                    </a:p>
                  </a:txBody>
                  <a:tcPr marT="45710" marB="457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10" marB="457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10" marB="457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752">
                <a:tc>
                  <a:txBody>
                    <a:bodyPr/>
                    <a:lstStyle/>
                    <a:p>
                      <a:r>
                        <a:rPr lang="ru-RU" sz="1800" dirty="0"/>
                        <a:t>Синий цвет</a:t>
                      </a:r>
                    </a:p>
                  </a:txBody>
                  <a:tcPr marT="45710" marB="457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10" marB="457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10" marB="457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752">
                <a:tc>
                  <a:txBody>
                    <a:bodyPr/>
                    <a:lstStyle/>
                    <a:p>
                      <a:r>
                        <a:rPr lang="ru-RU" sz="1800" dirty="0"/>
                        <a:t>Спектакль</a:t>
                      </a:r>
                    </a:p>
                  </a:txBody>
                  <a:tcPr marT="45710" marB="457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dirty="0"/>
                    </a:p>
                  </a:txBody>
                  <a:tcPr marT="45710" marB="457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10" marB="457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9DBC4859-7DB2-4C78-B229-4AE961EE26E5}"/>
              </a:ext>
            </a:extLst>
          </p:cNvPr>
          <p:cNvSpPr txBox="1"/>
          <p:nvPr/>
        </p:nvSpPr>
        <p:spPr>
          <a:xfrm>
            <a:off x="3635896" y="980728"/>
            <a:ext cx="27363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/>
              <a:t>Заполните таблицу</a:t>
            </a:r>
          </a:p>
        </p:txBody>
      </p:sp>
    </p:spTree>
    <p:extLst>
      <p:ext uri="{BB962C8B-B14F-4D97-AF65-F5344CB8AC3E}">
        <p14:creationId xmlns:p14="http://schemas.microsoft.com/office/powerpoint/2010/main" val="403584742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AAE45E7-CC72-454E-B8AE-05F43D2C6C70}"/>
              </a:ext>
            </a:extLst>
          </p:cNvPr>
          <p:cNvSpPr txBox="1"/>
          <p:nvPr/>
        </p:nvSpPr>
        <p:spPr>
          <a:xfrm>
            <a:off x="1043608" y="1196752"/>
            <a:ext cx="51845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/>
              <a:t>Спасибо за внимание.</a:t>
            </a:r>
          </a:p>
        </p:txBody>
      </p:sp>
    </p:spTree>
    <p:extLst>
      <p:ext uri="{BB962C8B-B14F-4D97-AF65-F5344CB8AC3E}">
        <p14:creationId xmlns:p14="http://schemas.microsoft.com/office/powerpoint/2010/main" val="41235614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73224" y="279084"/>
            <a:ext cx="7571184" cy="2880320"/>
          </a:xfrm>
        </p:spPr>
        <p:txBody>
          <a:bodyPr>
            <a:normAutofit fontScale="70000" lnSpcReduction="20000"/>
          </a:bodyPr>
          <a:lstStyle/>
          <a:p>
            <a:pPr algn="just">
              <a:buNone/>
            </a:pPr>
            <a:r>
              <a:rPr lang="ru-RU" sz="3200" dirty="0">
                <a:solidFill>
                  <a:schemeClr val="accent5">
                    <a:lumMod val="50000"/>
                  </a:schemeClr>
                </a:solidFill>
              </a:rPr>
              <a:t>    </a:t>
            </a:r>
          </a:p>
          <a:p>
            <a:pPr algn="just">
              <a:buNone/>
            </a:pPr>
            <a:r>
              <a:rPr lang="ru-RU" sz="2900" b="1" dirty="0">
                <a:solidFill>
                  <a:schemeClr val="accent5">
                    <a:lumMod val="50000"/>
                  </a:schemeClr>
                </a:solidFill>
              </a:rPr>
              <a:t>Информатика</a:t>
            </a:r>
            <a:r>
              <a:rPr lang="ru-RU" sz="2900" dirty="0">
                <a:solidFill>
                  <a:schemeClr val="accent5">
                    <a:lumMod val="50000"/>
                  </a:schemeClr>
                </a:solidFill>
              </a:rPr>
              <a:t> - область человеческой деятельности, связанная с процессами преобразования информации с помощью компьютеров и других средств вычислительной техники. </a:t>
            </a:r>
          </a:p>
          <a:p>
            <a:pPr algn="just">
              <a:buNone/>
            </a:pPr>
            <a:endParaRPr lang="ru-RU" sz="3200" dirty="0">
              <a:solidFill>
                <a:schemeClr val="accent5">
                  <a:lumMod val="50000"/>
                </a:schemeClr>
              </a:solidFill>
            </a:endParaRPr>
          </a:p>
          <a:p>
            <a:pPr algn="just">
              <a:buNone/>
            </a:pPr>
            <a:r>
              <a:rPr lang="ru-RU" sz="2900" b="1" dirty="0">
                <a:solidFill>
                  <a:schemeClr val="accent5">
                    <a:lumMod val="50000"/>
                  </a:schemeClr>
                </a:solidFill>
              </a:rPr>
              <a:t>Информатика</a:t>
            </a:r>
            <a:r>
              <a:rPr lang="ru-RU" sz="2900" dirty="0">
                <a:solidFill>
                  <a:schemeClr val="accent5">
                    <a:lumMod val="50000"/>
                  </a:schemeClr>
                </a:solidFill>
              </a:rPr>
              <a:t> - это наука изучающая приемы создания, хранения, обработки, передачи и анализа информации средствами вычислительной техники, а также принципы функционирования этих средств и методы управления ими.</a:t>
            </a:r>
          </a:p>
        </p:txBody>
      </p:sp>
      <p:pic>
        <p:nvPicPr>
          <p:cNvPr id="4" name="Рисунок 3" descr="1480486866.jpg"/>
          <p:cNvPicPr>
            <a:picLocks noChangeAspect="1"/>
          </p:cNvPicPr>
          <p:nvPr/>
        </p:nvPicPr>
        <p:blipFill>
          <a:blip r:embed="rId2" cstate="print">
            <a:grayscl/>
          </a:blip>
          <a:stretch>
            <a:fillRect/>
          </a:stretch>
        </p:blipFill>
        <p:spPr>
          <a:xfrm>
            <a:off x="786408" y="3789040"/>
            <a:ext cx="7344816" cy="2376264"/>
          </a:xfrm>
          <a:prstGeom prst="rect">
            <a:avLst/>
          </a:prstGeom>
        </p:spPr>
      </p:pic>
    </p:spTree>
  </p:cSld>
  <p:clrMapOvr>
    <a:masterClrMapping/>
  </p:clrMapOvr>
  <p:transition spd="slow">
    <p:wipe dir="d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764704"/>
            <a:ext cx="8208912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>
                <a:solidFill>
                  <a:schemeClr val="accent5">
                    <a:lumMod val="50000"/>
                  </a:schemeClr>
                </a:solidFill>
              </a:rPr>
              <a:t>Термин </a:t>
            </a:r>
            <a:r>
              <a:rPr lang="ru-RU" sz="2000" b="1" i="1" u="sng" dirty="0">
                <a:solidFill>
                  <a:schemeClr val="accent5">
                    <a:lumMod val="50000"/>
                  </a:schemeClr>
                </a:solidFill>
              </a:rPr>
              <a:t>информатика</a:t>
            </a:r>
            <a:r>
              <a:rPr lang="ru-RU" sz="2000" i="1" dirty="0">
                <a:solidFill>
                  <a:schemeClr val="accent5">
                    <a:lumMod val="50000"/>
                  </a:schemeClr>
                </a:solidFill>
              </a:rPr>
              <a:t> 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</a:rPr>
              <a:t>возник в 60-х гг. во Франции для названия области, занимающейся автоматизированной обработкой информации с помощью ЭВМ. Французский термин </a:t>
            </a:r>
            <a:r>
              <a:rPr lang="ru-RU" sz="2000" b="1" i="1" u="sng" dirty="0">
                <a:solidFill>
                  <a:schemeClr val="accent5">
                    <a:lumMod val="50000"/>
                  </a:schemeClr>
                </a:solidFill>
              </a:rPr>
              <a:t>информатика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</a:rPr>
              <a:t> образован путем слияния слов </a:t>
            </a:r>
            <a:r>
              <a:rPr lang="ru-RU" sz="2000" b="1" i="1" u="sng" dirty="0">
                <a:solidFill>
                  <a:schemeClr val="accent5">
                    <a:lumMod val="50000"/>
                  </a:schemeClr>
                </a:solidFill>
              </a:rPr>
              <a:t>информация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</a:rPr>
              <a:t> и </a:t>
            </a:r>
            <a:r>
              <a:rPr lang="ru-RU" sz="2000" b="1" i="1" u="sng" dirty="0">
                <a:solidFill>
                  <a:schemeClr val="accent5">
                    <a:lumMod val="50000"/>
                  </a:schemeClr>
                </a:solidFill>
              </a:rPr>
              <a:t>автоматика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</a:rPr>
              <a:t> и означает "автоматизированная переработка информации".</a:t>
            </a:r>
          </a:p>
        </p:txBody>
      </p:sp>
      <p:pic>
        <p:nvPicPr>
          <p:cNvPr id="3" name="Рисунок 2" descr="39_v-respublike-mariy-el-nachin.jpg"/>
          <p:cNvPicPr>
            <a:picLocks noChangeAspect="1"/>
          </p:cNvPicPr>
          <p:nvPr/>
        </p:nvPicPr>
        <p:blipFill>
          <a:blip r:embed="rId2" cstate="print">
            <a:duotone>
              <a:prstClr val="black"/>
              <a:srgbClr val="D9C3A5">
                <a:tint val="50000"/>
                <a:satMod val="180000"/>
              </a:srgbClr>
            </a:duotone>
            <a:lum bright="29000" contrast="33000"/>
          </a:blip>
          <a:stretch>
            <a:fillRect/>
          </a:stretch>
        </p:blipFill>
        <p:spPr>
          <a:xfrm>
            <a:off x="683568" y="2924944"/>
            <a:ext cx="8064896" cy="3600400"/>
          </a:xfrm>
          <a:prstGeom prst="rect">
            <a:avLst/>
          </a:prstGeom>
        </p:spPr>
      </p:pic>
    </p:spTree>
  </p:cSld>
  <p:clrMapOvr>
    <a:masterClrMapping/>
  </p:clrMapOvr>
  <p:transition spd="slow">
    <p:wipe dir="d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9" name="Rectangle 3">
            <a:extLst>
              <a:ext uri="{FF2B5EF4-FFF2-40B4-BE49-F238E27FC236}">
                <a16:creationId xmlns:a16="http://schemas.microsoft.com/office/drawing/2014/main" id="{C1693495-8D94-4258-9722-815925AF1C46}"/>
              </a:ext>
            </a:extLst>
          </p:cNvPr>
          <p:cNvSpPr>
            <a:spLocks noGrp="1" noChangeArrowheads="1"/>
          </p:cNvSpPr>
          <p:nvPr>
            <p:ph sz="quarter" idx="1"/>
          </p:nvPr>
        </p:nvSpPr>
        <p:spPr>
          <a:xfrm>
            <a:off x="755576" y="1052736"/>
            <a:ext cx="7543800" cy="5715000"/>
          </a:xfrm>
        </p:spPr>
        <p:txBody>
          <a:bodyPr>
            <a:normAutofit/>
          </a:bodyPr>
          <a:lstStyle/>
          <a:p>
            <a:pPr marL="274320" indent="274320" algn="just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ru-RU" sz="2000" dirty="0">
                <a:solidFill>
                  <a:schemeClr val="accent5">
                    <a:lumMod val="50000"/>
                  </a:schemeClr>
                </a:solidFill>
              </a:rPr>
              <a:t>Давайте посмотрим вокруг себя  и попробуем ответить  на вопрос: - С чем нам приходится иметь дело в повседневной жизни?</a:t>
            </a:r>
          </a:p>
          <a:p>
            <a:pPr marL="274320" indent="274320" algn="just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ru-RU" sz="2000" dirty="0">
                <a:solidFill>
                  <a:schemeClr val="accent5">
                    <a:lumMod val="50000"/>
                  </a:schemeClr>
                </a:solidFill>
              </a:rPr>
              <a:t>Во-первых, это множество материальных объектов, для обозначения всего разнообразия материальных объектов используют термин «</a:t>
            </a:r>
            <a:r>
              <a:rPr lang="ru-RU" sz="2000" b="1" dirty="0">
                <a:solidFill>
                  <a:schemeClr val="accent5">
                    <a:lumMod val="50000"/>
                  </a:schemeClr>
                </a:solidFill>
              </a:rPr>
              <a:t>вещество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</a:rPr>
              <a:t>»</a:t>
            </a:r>
          </a:p>
          <a:p>
            <a:pPr marL="274320" indent="274320" algn="just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ru-RU" sz="2000" dirty="0">
                <a:solidFill>
                  <a:schemeClr val="accent5">
                    <a:lumMod val="50000"/>
                  </a:schemeClr>
                </a:solidFill>
              </a:rPr>
              <a:t>Во-вторых, это «</a:t>
            </a:r>
            <a:r>
              <a:rPr lang="ru-RU" sz="2000" b="1" dirty="0">
                <a:solidFill>
                  <a:schemeClr val="accent5">
                    <a:lumMod val="50000"/>
                  </a:schemeClr>
                </a:solidFill>
              </a:rPr>
              <a:t>энергия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</a:rPr>
              <a:t>».</a:t>
            </a:r>
          </a:p>
          <a:p>
            <a:pPr marL="274320" indent="274320" algn="just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ru-RU" sz="2000" dirty="0">
                <a:solidFill>
                  <a:schemeClr val="accent5">
                    <a:lumMod val="50000"/>
                  </a:schemeClr>
                </a:solidFill>
              </a:rPr>
              <a:t>В-третьих – это «</a:t>
            </a:r>
            <a:r>
              <a:rPr lang="ru-RU" sz="2000" b="1" dirty="0">
                <a:solidFill>
                  <a:schemeClr val="accent5">
                    <a:lumMod val="50000"/>
                  </a:schemeClr>
                </a:solidFill>
              </a:rPr>
              <a:t>информация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</a:rPr>
              <a:t>». </a:t>
            </a:r>
          </a:p>
          <a:p>
            <a:pPr marL="274320" indent="274320" algn="just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ru-RU" sz="2000" dirty="0">
                <a:solidFill>
                  <a:schemeClr val="accent5">
                    <a:lumMod val="50000"/>
                  </a:schemeClr>
                </a:solidFill>
              </a:rPr>
              <a:t>К слову «информация»  люди привыкли очень давно. Если спросить вас, что такое информация, то прежде всего вспомним газеты, радио, телевидение, то есть все  то, что называют средствами массовой информации</a:t>
            </a:r>
            <a:r>
              <a:rPr lang="ru-RU" sz="20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9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9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9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9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99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99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99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99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39" grpId="0" uiExpand="1" build="p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>
            <a:extLst>
              <a:ext uri="{FF2B5EF4-FFF2-40B4-BE49-F238E27FC236}">
                <a16:creationId xmlns:a16="http://schemas.microsoft.com/office/drawing/2014/main" id="{4C47B3E3-98A6-4D1A-983C-76D6E254FC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8313" y="5634038"/>
            <a:ext cx="8074025" cy="1223962"/>
          </a:xfrm>
        </p:spPr>
        <p:txBody>
          <a:bodyPr rtlCol="0">
            <a:normAutofit fontScale="55000" lnSpcReduction="20000"/>
          </a:bodyPr>
          <a:lstStyle/>
          <a:p>
            <a:pPr indent="17463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dirty="0"/>
              <a:t>  Несмотря на широкое распространение этого термина, понятие информации является одним из самых дискуссионных в науке. В настоящее время наука пытается найти общие свойства и закономерности, присущие многогранному понятию </a:t>
            </a:r>
            <a:r>
              <a:rPr lang="ru-RU" i="1" dirty="0"/>
              <a:t>информация</a:t>
            </a:r>
            <a:r>
              <a:rPr lang="ru-RU" dirty="0"/>
              <a:t>, но пока это понятие во многом остается интуитивным и получает различные смысловые наполнения в различных отраслях человеческой деятельности.</a:t>
            </a:r>
          </a:p>
          <a:p>
            <a:pPr eaLnBrk="1" fontAlgn="auto" hangingPunct="1"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B2297E87-16D1-43E6-A7BA-99F28D916EF3}"/>
              </a:ext>
            </a:extLst>
          </p:cNvPr>
          <p:cNvSpPr/>
          <p:nvPr/>
        </p:nvSpPr>
        <p:spPr>
          <a:xfrm>
            <a:off x="395536" y="2160288"/>
            <a:ext cx="2016224" cy="3240360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5000"/>
                  <a:lumOff val="95000"/>
                </a:schemeClr>
              </a:gs>
              <a:gs pos="74000">
                <a:schemeClr val="accent3">
                  <a:lumMod val="45000"/>
                  <a:lumOff val="55000"/>
                </a:schemeClr>
              </a:gs>
              <a:gs pos="83000">
                <a:schemeClr val="accent3">
                  <a:lumMod val="45000"/>
                  <a:lumOff val="55000"/>
                </a:schemeClr>
              </a:gs>
              <a:gs pos="100000">
                <a:schemeClr val="accent3">
                  <a:lumMod val="30000"/>
                  <a:lumOff val="70000"/>
                </a:schemeClr>
              </a:gs>
            </a:gsLst>
            <a:lin ang="5400000" scaled="1"/>
            <a:tileRect/>
          </a:gra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000" b="1" dirty="0">
                <a:solidFill>
                  <a:schemeClr val="tx1"/>
                </a:solidFill>
              </a:rPr>
              <a:t>в обиходе</a:t>
            </a:r>
            <a:r>
              <a:rPr lang="ru-RU" sz="2000" dirty="0">
                <a:solidFill>
                  <a:schemeClr val="tx1"/>
                </a:solidFill>
              </a:rPr>
              <a:t> </a:t>
            </a:r>
          </a:p>
          <a:p>
            <a:pPr>
              <a:defRPr/>
            </a:pPr>
            <a:endParaRPr lang="ru-RU" sz="2000" dirty="0">
              <a:solidFill>
                <a:schemeClr val="tx1"/>
              </a:solidFill>
            </a:endParaRPr>
          </a:p>
          <a:p>
            <a:pPr algn="ctr">
              <a:defRPr/>
            </a:pPr>
            <a:r>
              <a:rPr lang="ru-RU" sz="2000" dirty="0">
                <a:solidFill>
                  <a:schemeClr val="tx1"/>
                </a:solidFill>
              </a:rPr>
              <a:t>любые данные или сведения, которые кого-либо интересуют.</a:t>
            </a: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441764B4-683B-4B42-8A3C-61EC156BE4C1}"/>
              </a:ext>
            </a:extLst>
          </p:cNvPr>
          <p:cNvSpPr/>
          <p:nvPr/>
        </p:nvSpPr>
        <p:spPr>
          <a:xfrm>
            <a:off x="3347864" y="2132856"/>
            <a:ext cx="2448272" cy="3240360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5000"/>
                  <a:lumOff val="95000"/>
                </a:schemeClr>
              </a:gs>
              <a:gs pos="74000">
                <a:schemeClr val="accent3">
                  <a:lumMod val="45000"/>
                  <a:lumOff val="55000"/>
                </a:schemeClr>
              </a:gs>
              <a:gs pos="83000">
                <a:schemeClr val="accent3">
                  <a:lumMod val="45000"/>
                  <a:lumOff val="55000"/>
                </a:schemeClr>
              </a:gs>
              <a:gs pos="100000">
                <a:schemeClr val="accent3">
                  <a:lumMod val="30000"/>
                  <a:lumOff val="70000"/>
                </a:schemeClr>
              </a:gs>
            </a:gsLst>
            <a:lin ang="5400000" scaled="1"/>
            <a:tileRect/>
          </a:gra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600" b="1" dirty="0">
                <a:solidFill>
                  <a:schemeClr val="tx1"/>
                </a:solidFill>
              </a:rPr>
              <a:t>в кибернетике</a:t>
            </a:r>
            <a:r>
              <a:rPr lang="ru-RU" sz="1600" dirty="0">
                <a:solidFill>
                  <a:schemeClr val="tx1"/>
                </a:solidFill>
              </a:rPr>
              <a:t> </a:t>
            </a:r>
          </a:p>
          <a:p>
            <a:pPr algn="ctr">
              <a:defRPr/>
            </a:pPr>
            <a:endParaRPr lang="ru-RU" sz="1600" dirty="0">
              <a:solidFill>
                <a:schemeClr val="tx1"/>
              </a:solidFill>
            </a:endParaRPr>
          </a:p>
          <a:p>
            <a:pPr algn="ctr">
              <a:defRPr/>
            </a:pPr>
            <a:r>
              <a:rPr lang="ru-RU" sz="1600" dirty="0">
                <a:solidFill>
                  <a:schemeClr val="tx1"/>
                </a:solidFill>
              </a:rPr>
              <a:t> часть знаний, которая используется для ориентирования, активного действия, управления, т.е. в целях сохранения, совершенствования, развития системы</a:t>
            </a:r>
          </a:p>
          <a:p>
            <a:pPr algn="ctr">
              <a:defRPr/>
            </a:pPr>
            <a:r>
              <a:rPr lang="ru-RU" sz="1600" dirty="0">
                <a:solidFill>
                  <a:schemeClr val="tx1"/>
                </a:solidFill>
              </a:rPr>
              <a:t> (Н. Винер).</a:t>
            </a: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3CE4622E-F71C-4458-9623-82F1ADCB6B68}"/>
              </a:ext>
            </a:extLst>
          </p:cNvPr>
          <p:cNvSpPr/>
          <p:nvPr/>
        </p:nvSpPr>
        <p:spPr>
          <a:xfrm>
            <a:off x="6660232" y="2132856"/>
            <a:ext cx="2016224" cy="3312368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5000"/>
                  <a:lumOff val="95000"/>
                </a:schemeClr>
              </a:gs>
              <a:gs pos="74000">
                <a:schemeClr val="accent3">
                  <a:lumMod val="45000"/>
                  <a:lumOff val="55000"/>
                </a:schemeClr>
              </a:gs>
              <a:gs pos="83000">
                <a:schemeClr val="accent3">
                  <a:lumMod val="45000"/>
                  <a:lumOff val="55000"/>
                </a:schemeClr>
              </a:gs>
              <a:gs pos="100000">
                <a:schemeClr val="accent3">
                  <a:lumMod val="30000"/>
                  <a:lumOff val="70000"/>
                </a:schemeClr>
              </a:gs>
            </a:gsLst>
            <a:lin ang="5400000" scaled="1"/>
            <a:tileRect/>
          </a:gra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000" b="1" dirty="0">
                <a:solidFill>
                  <a:schemeClr val="tx1"/>
                </a:solidFill>
              </a:rPr>
              <a:t>в технике</a:t>
            </a:r>
            <a:r>
              <a:rPr lang="ru-RU" sz="2000" dirty="0">
                <a:solidFill>
                  <a:schemeClr val="tx1"/>
                </a:solidFill>
              </a:rPr>
              <a:t> </a:t>
            </a:r>
          </a:p>
          <a:p>
            <a:pPr algn="ctr">
              <a:defRPr/>
            </a:pPr>
            <a:endParaRPr lang="ru-RU" sz="2000" dirty="0">
              <a:solidFill>
                <a:schemeClr val="tx1"/>
              </a:solidFill>
            </a:endParaRPr>
          </a:p>
          <a:p>
            <a:pPr algn="ctr">
              <a:defRPr/>
            </a:pPr>
            <a:r>
              <a:rPr lang="ru-RU" sz="2000" dirty="0">
                <a:solidFill>
                  <a:schemeClr val="tx1"/>
                </a:solidFill>
              </a:rPr>
              <a:t>сообщения, передаваемые в форме знаков или сигналов.</a:t>
            </a:r>
          </a:p>
        </p:txBody>
      </p:sp>
      <p:sp>
        <p:nvSpPr>
          <p:cNvPr id="11" name="Стрелка вниз 10">
            <a:extLst>
              <a:ext uri="{FF2B5EF4-FFF2-40B4-BE49-F238E27FC236}">
                <a16:creationId xmlns:a16="http://schemas.microsoft.com/office/drawing/2014/main" id="{949591B6-FCC4-4A8F-9543-FCF13E98FFF7}"/>
              </a:ext>
            </a:extLst>
          </p:cNvPr>
          <p:cNvSpPr/>
          <p:nvPr/>
        </p:nvSpPr>
        <p:spPr>
          <a:xfrm>
            <a:off x="4427538" y="1125538"/>
            <a:ext cx="288925" cy="1079500"/>
          </a:xfrm>
          <a:prstGeom prst="downArrow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2" name="Стрелка вниз 11">
            <a:extLst>
              <a:ext uri="{FF2B5EF4-FFF2-40B4-BE49-F238E27FC236}">
                <a16:creationId xmlns:a16="http://schemas.microsoft.com/office/drawing/2014/main" id="{12B6AB98-1A91-4388-836C-8AC20F3CF08B}"/>
              </a:ext>
            </a:extLst>
          </p:cNvPr>
          <p:cNvSpPr/>
          <p:nvPr/>
        </p:nvSpPr>
        <p:spPr>
          <a:xfrm rot="2953035">
            <a:off x="2427336" y="655448"/>
            <a:ext cx="285750" cy="1749425"/>
          </a:xfrm>
          <a:prstGeom prst="downArrow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3" name="Стрелка вниз 12">
            <a:extLst>
              <a:ext uri="{FF2B5EF4-FFF2-40B4-BE49-F238E27FC236}">
                <a16:creationId xmlns:a16="http://schemas.microsoft.com/office/drawing/2014/main" id="{2F7668C0-E120-491D-98A9-1ED79ED08CBB}"/>
              </a:ext>
            </a:extLst>
          </p:cNvPr>
          <p:cNvSpPr/>
          <p:nvPr/>
        </p:nvSpPr>
        <p:spPr>
          <a:xfrm rot="18839147">
            <a:off x="6207748" y="665085"/>
            <a:ext cx="306388" cy="1687512"/>
          </a:xfrm>
          <a:prstGeom prst="downArrow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4" name="Лента лицом вниз 13">
            <a:extLst>
              <a:ext uri="{FF2B5EF4-FFF2-40B4-BE49-F238E27FC236}">
                <a16:creationId xmlns:a16="http://schemas.microsoft.com/office/drawing/2014/main" id="{E8C16310-C9FC-4F9E-9A05-3E7306341DD8}"/>
              </a:ext>
            </a:extLst>
          </p:cNvPr>
          <p:cNvSpPr/>
          <p:nvPr/>
        </p:nvSpPr>
        <p:spPr>
          <a:xfrm>
            <a:off x="900112" y="477747"/>
            <a:ext cx="7343775" cy="863600"/>
          </a:xfrm>
          <a:prstGeom prst="ribbon">
            <a:avLst/>
          </a:prstGeom>
          <a:gradFill flip="none" rotWithShape="1">
            <a:gsLst>
              <a:gs pos="0">
                <a:schemeClr val="accent1">
                  <a:lumMod val="0"/>
                  <a:lumOff val="100000"/>
                </a:schemeClr>
              </a:gs>
              <a:gs pos="35000">
                <a:schemeClr val="accent1">
                  <a:lumMod val="0"/>
                  <a:lumOff val="100000"/>
                </a:schemeClr>
              </a:gs>
              <a:gs pos="100000">
                <a:schemeClr val="accent1">
                  <a:lumMod val="100000"/>
                </a:schemeClr>
              </a:gs>
            </a:gsLst>
            <a:path path="circle">
              <a:fillToRect l="50000" t="-80000" r="50000" b="180000"/>
            </a:path>
            <a:tileRect/>
          </a:gra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2800" b="1" dirty="0"/>
              <a:t>ИНФОРМАЦИЯ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218" name="Picture 2">
            <a:extLst>
              <a:ext uri="{FF2B5EF4-FFF2-40B4-BE49-F238E27FC236}">
                <a16:creationId xmlns:a16="http://schemas.microsoft.com/office/drawing/2014/main" id="{37E86701-3200-4CFA-9820-12D9D507E08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088" y="476250"/>
            <a:ext cx="1008062" cy="1031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</p:pic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AFFEAA5A-F370-4E5E-92BA-B5CF273315F9}"/>
              </a:ext>
            </a:extLst>
          </p:cNvPr>
          <p:cNvSpPr/>
          <p:nvPr/>
        </p:nvSpPr>
        <p:spPr>
          <a:xfrm>
            <a:off x="1835696" y="-19325528"/>
            <a:ext cx="5022304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/>
              <a:t>Термин «информация» происходит от латинского слова «</a:t>
            </a:r>
            <a:r>
              <a:rPr lang="en-US" sz="3200" dirty="0" err="1"/>
              <a:t>informatio</a:t>
            </a:r>
            <a:r>
              <a:rPr lang="ru-RU" sz="3200" dirty="0"/>
              <a:t>», что означает сведения, разъяснения, изложение.</a:t>
            </a:r>
          </a:p>
          <a:p>
            <a:r>
              <a:rPr lang="ru-RU" sz="3200" dirty="0"/>
              <a:t>Информация относится к таким понятиям, которым невозможно дать точного определения.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8DB58C6-3D9D-4C9F-8390-376A1055FEFE}"/>
              </a:ext>
            </a:extLst>
          </p:cNvPr>
          <p:cNvSpPr txBox="1"/>
          <p:nvPr/>
        </p:nvSpPr>
        <p:spPr>
          <a:xfrm>
            <a:off x="300038" y="5229200"/>
            <a:ext cx="787236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   Термин «информация» происходит от латинского слова «</a:t>
            </a:r>
            <a:r>
              <a:rPr lang="en-US" sz="1600" dirty="0" err="1">
                <a:solidFill>
                  <a:schemeClr val="tx2"/>
                </a:solidFill>
                <a:latin typeface="+mj-lt"/>
                <a:ea typeface="+mj-ea"/>
                <a:cs typeface="+mj-cs"/>
              </a:rPr>
              <a:t>informatio</a:t>
            </a:r>
            <a:r>
              <a:rPr lang="ru-RU" sz="16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», что означает сведения, разъяснения, изложение.</a:t>
            </a:r>
            <a:br>
              <a:rPr lang="ru-RU" sz="16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</a:br>
            <a:endParaRPr lang="ru-RU" sz="160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E3C7679-FF77-4B4B-8BA9-765D269B2365}"/>
              </a:ext>
            </a:extLst>
          </p:cNvPr>
          <p:cNvSpPr txBox="1"/>
          <p:nvPr/>
        </p:nvSpPr>
        <p:spPr>
          <a:xfrm>
            <a:off x="529607" y="1522479"/>
            <a:ext cx="8064896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sz="1600" i="1" dirty="0">
                <a:cs typeface="Times New Roman" pitchFamily="18" charset="0"/>
              </a:rPr>
              <a:t>Информация </a:t>
            </a:r>
            <a:r>
              <a:rPr lang="ru-RU" sz="1600" dirty="0">
                <a:cs typeface="Times New Roman" pitchFamily="18" charset="0"/>
              </a:rPr>
              <a:t>— это сведения об объектах и явлениях окружающей среды, их параметрах, свойствах и состоянии, которые уменьшают имеющуюся о них степень неопределенности, неполноты знаний </a:t>
            </a:r>
            <a:r>
              <a:rPr lang="ru-RU" sz="1600" i="1" dirty="0">
                <a:cs typeface="Times New Roman" pitchFamily="18" charset="0"/>
              </a:rPr>
              <a:t>(Н.В. Макарова);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ru-RU" sz="1600" i="1" dirty="0">
              <a:cs typeface="Times New Roman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sz="1600" i="1" dirty="0">
                <a:cs typeface="Times New Roman" pitchFamily="18" charset="0"/>
              </a:rPr>
              <a:t>Информация </a:t>
            </a:r>
            <a:r>
              <a:rPr lang="ru-RU" sz="1600" dirty="0">
                <a:cs typeface="Times New Roman" pitchFamily="18" charset="0"/>
              </a:rPr>
              <a:t>— это отрицание энтропии </a:t>
            </a:r>
            <a:r>
              <a:rPr lang="ru-RU" sz="1600" i="1" dirty="0">
                <a:cs typeface="Times New Roman" pitchFamily="18" charset="0"/>
              </a:rPr>
              <a:t>(Леон </a:t>
            </a:r>
            <a:r>
              <a:rPr lang="ru-RU" sz="1600" i="1" dirty="0" err="1">
                <a:cs typeface="Times New Roman" pitchFamily="18" charset="0"/>
              </a:rPr>
              <a:t>Бриллюэн</a:t>
            </a:r>
            <a:r>
              <a:rPr lang="ru-RU" sz="1600" i="1" dirty="0">
                <a:cs typeface="Times New Roman" pitchFamily="18" charset="0"/>
              </a:rPr>
              <a:t>);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ru-RU" sz="1600" i="1" dirty="0">
              <a:cs typeface="Times New Roman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sz="1600" i="1" dirty="0">
                <a:cs typeface="Times New Roman" pitchFamily="18" charset="0"/>
              </a:rPr>
              <a:t>Информация </a:t>
            </a:r>
            <a:r>
              <a:rPr lang="ru-RU" sz="1600" dirty="0">
                <a:cs typeface="Times New Roman" pitchFamily="18" charset="0"/>
              </a:rPr>
              <a:t>— это мера сложности структур </a:t>
            </a:r>
            <a:r>
              <a:rPr lang="ru-RU" sz="1600" i="1" dirty="0">
                <a:cs typeface="Times New Roman" pitchFamily="18" charset="0"/>
              </a:rPr>
              <a:t>(Моль);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ru-RU" sz="1600" i="1" dirty="0">
              <a:cs typeface="Times New Roman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sz="1600" i="1" dirty="0">
                <a:cs typeface="Times New Roman" pitchFamily="18" charset="0"/>
              </a:rPr>
              <a:t>Информация</a:t>
            </a:r>
            <a:r>
              <a:rPr lang="ru-RU" sz="1600" dirty="0">
                <a:cs typeface="Times New Roman" pitchFamily="18" charset="0"/>
              </a:rPr>
              <a:t> — это отраженное разнообразие </a:t>
            </a:r>
            <a:r>
              <a:rPr lang="ru-RU" sz="1600" i="1" dirty="0">
                <a:cs typeface="Times New Roman" pitchFamily="18" charset="0"/>
              </a:rPr>
              <a:t>(Урсул)</a:t>
            </a:r>
            <a:r>
              <a:rPr lang="ru-RU" sz="1600" dirty="0">
                <a:cs typeface="Times New Roman" pitchFamily="18" charset="0"/>
              </a:rPr>
              <a:t>;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ru-RU" sz="1600" dirty="0">
              <a:cs typeface="Times New Roman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sz="1600" i="1" dirty="0">
                <a:cs typeface="Times New Roman" pitchFamily="18" charset="0"/>
              </a:rPr>
              <a:t>Информация</a:t>
            </a:r>
            <a:r>
              <a:rPr lang="ru-RU" sz="1600" dirty="0">
                <a:cs typeface="Times New Roman" pitchFamily="18" charset="0"/>
              </a:rPr>
              <a:t> — это содержание процесса отражения </a:t>
            </a:r>
            <a:r>
              <a:rPr lang="ru-RU" sz="1600" i="1" dirty="0">
                <a:cs typeface="Times New Roman" pitchFamily="18" charset="0"/>
              </a:rPr>
              <a:t>(Тузов);</a:t>
            </a:r>
          </a:p>
          <a:p>
            <a:pPr eaLnBrk="1" fontAlgn="auto" hangingPunct="1">
              <a:spcAft>
                <a:spcPts val="0"/>
              </a:spcAft>
              <a:defRPr/>
            </a:pPr>
            <a:endParaRPr lang="ru-RU" sz="1600" i="1" dirty="0">
              <a:cs typeface="Times New Roman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sz="1600" i="1" dirty="0">
                <a:cs typeface="Times New Roman" pitchFamily="18" charset="0"/>
              </a:rPr>
              <a:t>Информация </a:t>
            </a:r>
            <a:r>
              <a:rPr lang="ru-RU" sz="1600" dirty="0">
                <a:cs typeface="Times New Roman" pitchFamily="18" charset="0"/>
              </a:rPr>
              <a:t>— это вероятность выбора</a:t>
            </a:r>
            <a:r>
              <a:rPr lang="ru-RU" sz="1600" i="1" dirty="0">
                <a:cs typeface="Times New Roman" pitchFamily="18" charset="0"/>
              </a:rPr>
              <a:t> (</a:t>
            </a:r>
            <a:r>
              <a:rPr lang="ru-RU" sz="1600" i="1" dirty="0" err="1">
                <a:cs typeface="Times New Roman" pitchFamily="18" charset="0"/>
              </a:rPr>
              <a:t>Яглом</a:t>
            </a:r>
            <a:r>
              <a:rPr lang="ru-RU" sz="1600" i="1" dirty="0">
                <a:cs typeface="Times New Roman" pitchFamily="18" charset="0"/>
              </a:rPr>
              <a:t>).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191854E-530D-4714-ACF8-D263F54C5542}"/>
              </a:ext>
            </a:extLst>
          </p:cNvPr>
          <p:cNvSpPr txBox="1"/>
          <p:nvPr/>
        </p:nvSpPr>
        <p:spPr>
          <a:xfrm>
            <a:off x="1112999" y="832337"/>
            <a:ext cx="6246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/>
              <a:t>Приведем еще несколько определений: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717675" y="188913"/>
            <a:ext cx="7426325" cy="792162"/>
          </a:xfrm>
        </p:spPr>
        <p:txBody>
          <a:bodyPr>
            <a:normAutofit/>
          </a:bodyPr>
          <a:lstStyle/>
          <a:p>
            <a:r>
              <a:rPr lang="ru-RU" sz="2800" dirty="0">
                <a:solidFill>
                  <a:srgbClr val="002060"/>
                </a:solidFill>
              </a:rPr>
              <a:t>Что же такое </a:t>
            </a:r>
            <a:r>
              <a:rPr lang="ru-RU" sz="28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ИНФОРМАЦИЯ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idx="4294967295"/>
          </p:nvPr>
        </p:nvSpPr>
        <p:spPr>
          <a:xfrm>
            <a:off x="694382" y="1094939"/>
            <a:ext cx="7632700" cy="1225550"/>
          </a:xfrm>
        </p:spPr>
        <p:txBody>
          <a:bodyPr>
            <a:noAutofit/>
          </a:bodyPr>
          <a:lstStyle/>
          <a:p>
            <a:pPr algn="just"/>
            <a:r>
              <a:rPr lang="ru-RU" b="1" dirty="0"/>
              <a:t>  </a:t>
            </a:r>
            <a:r>
              <a:rPr lang="ru-RU" sz="2000" b="1" dirty="0"/>
              <a:t>Информация </a:t>
            </a:r>
            <a:r>
              <a:rPr lang="ru-RU" sz="2000" dirty="0"/>
              <a:t>- это любые сведения об окружающем нас мире, которые мы получаем при общение с природой и обществом с помощью органов чувств.</a:t>
            </a:r>
          </a:p>
          <a:p>
            <a:pPr algn="just"/>
            <a:endParaRPr lang="ru-RU" dirty="0"/>
          </a:p>
          <a:p>
            <a:pPr algn="just"/>
            <a:r>
              <a:rPr lang="ru-RU" b="1" dirty="0"/>
              <a:t>  </a:t>
            </a:r>
            <a:r>
              <a:rPr lang="ru-RU" sz="2000" b="1" dirty="0"/>
              <a:t>Информация </a:t>
            </a:r>
            <a:r>
              <a:rPr lang="ru-RU" sz="2000" dirty="0"/>
              <a:t>– это отражение предметного мира с помощью знаков и сигналов.</a:t>
            </a:r>
          </a:p>
        </p:txBody>
      </p:sp>
      <p:pic>
        <p:nvPicPr>
          <p:cNvPr id="6" name="Picture 12">
            <a:extLst>
              <a:ext uri="{FF2B5EF4-FFF2-40B4-BE49-F238E27FC236}">
                <a16:creationId xmlns:a16="http://schemas.microsoft.com/office/drawing/2014/main" id="{3B726F79-FA60-4CEA-AA30-BE710EC693B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10732" y="3934762"/>
            <a:ext cx="4032052" cy="25178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31FFE293-D543-4E42-918D-A4CE62B8A71F}"/>
              </a:ext>
            </a:extLst>
          </p:cNvPr>
          <p:cNvSpPr/>
          <p:nvPr/>
        </p:nvSpPr>
        <p:spPr>
          <a:xfrm>
            <a:off x="755576" y="4941168"/>
            <a:ext cx="338437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altLang="ru-RU" sz="1600" b="1" i="1" dirty="0"/>
              <a:t>"Кто владеет информацией, тот владеет миром".</a:t>
            </a:r>
          </a:p>
          <a:p>
            <a:pPr algn="r"/>
            <a:r>
              <a:rPr lang="ru-RU" altLang="ru-RU" sz="1600" i="1" dirty="0">
                <a:cs typeface="Times New Roman" panose="02020603050405020304" pitchFamily="18" charset="0"/>
              </a:rPr>
              <a:t>Натан Ротшильд</a:t>
            </a:r>
            <a:r>
              <a:rPr lang="ru-RU" altLang="ru-RU" sz="1600" b="1" i="1" dirty="0"/>
              <a:t> </a:t>
            </a:r>
            <a:endParaRPr lang="ru-RU" altLang="ru-RU" sz="1600" dirty="0"/>
          </a:p>
        </p:txBody>
      </p:sp>
    </p:spTree>
  </p:cSld>
  <p:clrMapOvr>
    <a:masterClrMapping/>
  </p:clrMapOvr>
  <p:transition spd="slow">
    <p:wipe dir="d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1B440A32-B037-408C-96E8-F3EC904467BD}"/>
              </a:ext>
            </a:extLst>
          </p:cNvPr>
          <p:cNvSpPr/>
          <p:nvPr/>
        </p:nvSpPr>
        <p:spPr>
          <a:xfrm>
            <a:off x="2411413" y="765175"/>
            <a:ext cx="3673475" cy="719138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67000"/>
                </a:schemeClr>
              </a:gs>
              <a:gs pos="48000">
                <a:schemeClr val="accent1">
                  <a:lumMod val="97000"/>
                  <a:lumOff val="3000"/>
                </a:schemeClr>
              </a:gs>
              <a:gs pos="99000">
                <a:schemeClr val="accent1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200" b="1" dirty="0">
                <a:latin typeface="Arial Narrow" pitchFamily="34" charset="0"/>
              </a:rPr>
              <a:t>Виды информации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6E6CD76D-D509-4C59-933B-5A2A3100FB59}"/>
              </a:ext>
            </a:extLst>
          </p:cNvPr>
          <p:cNvSpPr/>
          <p:nvPr/>
        </p:nvSpPr>
        <p:spPr>
          <a:xfrm>
            <a:off x="971550" y="2205038"/>
            <a:ext cx="2844800" cy="792162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67000"/>
                </a:schemeClr>
              </a:gs>
              <a:gs pos="48000">
                <a:schemeClr val="accent1">
                  <a:lumMod val="97000"/>
                  <a:lumOff val="3000"/>
                </a:schemeClr>
              </a:gs>
              <a:gs pos="99000">
                <a:schemeClr val="accent1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i="1" dirty="0">
                <a:latin typeface="Arial Narrow" pitchFamily="34" charset="0"/>
              </a:rPr>
              <a:t>По способу восприятия</a:t>
            </a:r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00D2CC91-9D52-4A44-9094-6528B2F453D4}"/>
              </a:ext>
            </a:extLst>
          </p:cNvPr>
          <p:cNvSpPr/>
          <p:nvPr/>
        </p:nvSpPr>
        <p:spPr>
          <a:xfrm>
            <a:off x="971550" y="3787777"/>
            <a:ext cx="2879725" cy="792162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67000"/>
                </a:schemeClr>
              </a:gs>
              <a:gs pos="48000">
                <a:schemeClr val="accent1">
                  <a:lumMod val="97000"/>
                  <a:lumOff val="3000"/>
                </a:schemeClr>
              </a:gs>
              <a:gs pos="99000">
                <a:schemeClr val="accent1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i="1" dirty="0">
                <a:latin typeface="Arial Narrow" pitchFamily="34" charset="0"/>
              </a:rPr>
              <a:t>По общественному значению</a:t>
            </a:r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D4619CEB-5C3B-49EE-B608-CD6A743EC8B5}"/>
              </a:ext>
            </a:extLst>
          </p:cNvPr>
          <p:cNvSpPr/>
          <p:nvPr/>
        </p:nvSpPr>
        <p:spPr>
          <a:xfrm>
            <a:off x="4932363" y="2205038"/>
            <a:ext cx="3095625" cy="792162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67000"/>
                </a:schemeClr>
              </a:gs>
              <a:gs pos="48000">
                <a:schemeClr val="accent1">
                  <a:lumMod val="97000"/>
                  <a:lumOff val="3000"/>
                </a:schemeClr>
              </a:gs>
              <a:gs pos="99000">
                <a:schemeClr val="accent1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i="1" dirty="0">
                <a:latin typeface="Arial Narrow" pitchFamily="34" charset="0"/>
              </a:rPr>
              <a:t>По форме представления</a:t>
            </a:r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DC32DBB1-CA0B-48D1-AB4D-AD37C8BDDEBA}"/>
              </a:ext>
            </a:extLst>
          </p:cNvPr>
          <p:cNvSpPr/>
          <p:nvPr/>
        </p:nvSpPr>
        <p:spPr>
          <a:xfrm>
            <a:off x="4932363" y="3787778"/>
            <a:ext cx="3095625" cy="865186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67000"/>
                </a:schemeClr>
              </a:gs>
              <a:gs pos="48000">
                <a:schemeClr val="accent1">
                  <a:lumMod val="97000"/>
                  <a:lumOff val="3000"/>
                </a:schemeClr>
              </a:gs>
              <a:gs pos="99000">
                <a:schemeClr val="accent1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i="1" dirty="0">
                <a:latin typeface="Arial Narrow" pitchFamily="34" charset="0"/>
              </a:rPr>
              <a:t>По субъектам обмена</a:t>
            </a:r>
          </a:p>
        </p:txBody>
      </p:sp>
      <p:cxnSp>
        <p:nvCxnSpPr>
          <p:cNvPr id="14" name="Соединительная линия уступом 13">
            <a:extLst>
              <a:ext uri="{FF2B5EF4-FFF2-40B4-BE49-F238E27FC236}">
                <a16:creationId xmlns:a16="http://schemas.microsoft.com/office/drawing/2014/main" id="{AD0EA0E2-1A20-4133-857E-FE3118932C28}"/>
              </a:ext>
            </a:extLst>
          </p:cNvPr>
          <p:cNvCxnSpPr>
            <a:cxnSpLocks/>
          </p:cNvCxnSpPr>
          <p:nvPr/>
        </p:nvCxnSpPr>
        <p:spPr>
          <a:xfrm rot="16200000" flipH="1">
            <a:off x="4104481" y="1807370"/>
            <a:ext cx="2303464" cy="1657350"/>
          </a:xfrm>
          <a:prstGeom prst="bentConnector3">
            <a:avLst>
              <a:gd name="adj1" fmla="val 76464"/>
            </a:avLst>
          </a:prstGeom>
          <a:ln w="19050" cmpd="dbl">
            <a:tailEnd type="arrow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Соединительная линия уступом 19">
            <a:extLst>
              <a:ext uri="{FF2B5EF4-FFF2-40B4-BE49-F238E27FC236}">
                <a16:creationId xmlns:a16="http://schemas.microsoft.com/office/drawing/2014/main" id="{ED181ACD-4902-4E7E-B469-FAE34A17C433}"/>
              </a:ext>
            </a:extLst>
          </p:cNvPr>
          <p:cNvCxnSpPr>
            <a:cxnSpLocks/>
          </p:cNvCxnSpPr>
          <p:nvPr/>
        </p:nvCxnSpPr>
        <p:spPr>
          <a:xfrm rot="5400000">
            <a:off x="2276872" y="2141141"/>
            <a:ext cx="2303464" cy="989808"/>
          </a:xfrm>
          <a:prstGeom prst="bentConnector3">
            <a:avLst>
              <a:gd name="adj1" fmla="val 74429"/>
            </a:avLst>
          </a:prstGeom>
          <a:ln w="19050" cmpd="dbl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 стрелкой 31">
            <a:extLst>
              <a:ext uri="{FF2B5EF4-FFF2-40B4-BE49-F238E27FC236}">
                <a16:creationId xmlns:a16="http://schemas.microsoft.com/office/drawing/2014/main" id="{2DCFD5A7-EE63-49B1-83CD-3761600B387A}"/>
              </a:ext>
            </a:extLst>
          </p:cNvPr>
          <p:cNvCxnSpPr/>
          <p:nvPr/>
        </p:nvCxnSpPr>
        <p:spPr>
          <a:xfrm flipH="1">
            <a:off x="2051050" y="1484313"/>
            <a:ext cx="1008063" cy="720725"/>
          </a:xfrm>
          <a:prstGeom prst="straightConnector1">
            <a:avLst/>
          </a:prstGeom>
          <a:ln w="19050" cmpd="thinThick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 стрелкой 33">
            <a:extLst>
              <a:ext uri="{FF2B5EF4-FFF2-40B4-BE49-F238E27FC236}">
                <a16:creationId xmlns:a16="http://schemas.microsoft.com/office/drawing/2014/main" id="{8561EA52-548E-4B0B-B79F-94615706A36A}"/>
              </a:ext>
            </a:extLst>
          </p:cNvPr>
          <p:cNvCxnSpPr>
            <a:endCxn id="11" idx="0"/>
          </p:cNvCxnSpPr>
          <p:nvPr/>
        </p:nvCxnSpPr>
        <p:spPr>
          <a:xfrm>
            <a:off x="5364163" y="1484313"/>
            <a:ext cx="1116012" cy="720725"/>
          </a:xfrm>
          <a:prstGeom prst="straightConnector1">
            <a:avLst/>
          </a:prstGeom>
          <a:ln w="19050" cmpd="thinThick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51" name="Picture 7" descr="j0292982">
            <a:extLst>
              <a:ext uri="{FF2B5EF4-FFF2-40B4-BE49-F238E27FC236}">
                <a16:creationId xmlns:a16="http://schemas.microsoft.com/office/drawing/2014/main" id="{354CEFDB-B1F5-450B-B4D5-95E727131C9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1126" y="5001132"/>
            <a:ext cx="1651000" cy="1630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1" name="Rectangle 5">
            <a:extLst>
              <a:ext uri="{FF2B5EF4-FFF2-40B4-BE49-F238E27FC236}">
                <a16:creationId xmlns:a16="http://schemas.microsoft.com/office/drawing/2014/main" id="{A63AA155-1CBC-455D-8278-3B0BDAD935F9}"/>
              </a:ext>
            </a:extLst>
          </p:cNvPr>
          <p:cNvSpPr>
            <a:spLocks noGrp="1" noChangeArrowheads="1"/>
          </p:cNvSpPr>
          <p:nvPr>
            <p:ph sz="quarter" idx="1"/>
          </p:nvPr>
        </p:nvSpPr>
        <p:spPr>
          <a:xfrm>
            <a:off x="827584" y="1268760"/>
            <a:ext cx="7772400" cy="5067300"/>
          </a:xfrm>
        </p:spPr>
        <p:txBody>
          <a:bodyPr>
            <a:normAutofit/>
          </a:bodyPr>
          <a:lstStyle/>
          <a:p>
            <a:pPr marL="274320" indent="-274320" algn="just" eaLnBrk="1" fontAlgn="auto" hangingPunct="1">
              <a:spcBef>
                <a:spcPts val="58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b="1" i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</a:rPr>
              <a:t>Визуальная</a:t>
            </a:r>
            <a:r>
              <a:rPr lang="ru-RU" i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</a:rPr>
              <a:t> - глазами 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люди воспринимают зрительную  информацию</a:t>
            </a:r>
          </a:p>
          <a:p>
            <a:pPr marL="274320" indent="-274320" algn="just" eaLnBrk="1" fontAlgn="auto" hangingPunct="1">
              <a:spcBef>
                <a:spcPts val="58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b="1" i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</a:rPr>
              <a:t>Аудиальная </a:t>
            </a:r>
            <a:r>
              <a:rPr lang="ru-RU" i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</a:rPr>
              <a:t>- органы слуха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 доставляют информацию в виде звуков  </a:t>
            </a:r>
          </a:p>
          <a:p>
            <a:pPr marL="274320" indent="-274320" algn="just" eaLnBrk="1" fontAlgn="auto" hangingPunct="1">
              <a:spcBef>
                <a:spcPts val="58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b="1" i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</a:rPr>
              <a:t>Обонятельная</a:t>
            </a:r>
            <a:r>
              <a:rPr lang="ru-RU" i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</a:rPr>
              <a:t> - органы обоняния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 позволяют человеку ощущать запахи</a:t>
            </a:r>
          </a:p>
          <a:p>
            <a:pPr marL="274320" indent="-274320" algn="just" eaLnBrk="1" fontAlgn="auto" hangingPunct="1">
              <a:spcBef>
                <a:spcPts val="58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b="1" i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</a:rPr>
              <a:t>Вкусовая</a:t>
            </a:r>
            <a:r>
              <a:rPr lang="ru-RU" i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</a:rPr>
              <a:t> - органы вкуса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 несут человеку информацию о вкусе еды</a:t>
            </a:r>
          </a:p>
          <a:p>
            <a:pPr marL="274320" indent="-274320" algn="just" eaLnBrk="1" fontAlgn="auto" hangingPunct="1">
              <a:spcBef>
                <a:spcPts val="58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b="1" i="1" dirty="0">
                <a:solidFill>
                  <a:schemeClr val="accent1">
                    <a:lumMod val="75000"/>
                  </a:schemeClr>
                </a:solidFill>
              </a:rPr>
              <a:t>Тактильная</a:t>
            </a:r>
            <a:r>
              <a:rPr lang="ru-RU" i="1" dirty="0">
                <a:solidFill>
                  <a:schemeClr val="accent1">
                    <a:lumMod val="75000"/>
                  </a:schemeClr>
                </a:solidFill>
              </a:rPr>
              <a:t> - </a:t>
            </a:r>
            <a:r>
              <a:rPr lang="ru-RU" i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</a:rPr>
              <a:t>органы осязания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 позволяют человеку получить информацию</a:t>
            </a:r>
            <a:endParaRPr lang="ru-RU" i="1" dirty="0">
              <a:solidFill>
                <a:schemeClr val="accent1">
                  <a:lumMod val="75000"/>
                </a:schemeClr>
              </a:solidFill>
            </a:endParaRPr>
          </a:p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endParaRPr lang="ru-RU" dirty="0"/>
          </a:p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endParaRPr lang="ru-RU" dirty="0"/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E7BACF2F-F044-40DE-A125-49D7B51A4A14}"/>
              </a:ext>
            </a:extLst>
          </p:cNvPr>
          <p:cNvSpPr/>
          <p:nvPr/>
        </p:nvSpPr>
        <p:spPr>
          <a:xfrm>
            <a:off x="1965522" y="332656"/>
            <a:ext cx="5064208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3600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По способу восприятия</a:t>
            </a:r>
          </a:p>
        </p:txBody>
      </p:sp>
    </p:spTree>
  </p:cSld>
  <p:clrMapOvr>
    <a:masterClrMapping/>
  </p:clrMapOvr>
  <p:transition spd="med">
    <p:split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праведливость">
  <a:themeElements>
    <a:clrScheme name="Справедливость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Справедливость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праведливость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658</TotalTime>
  <Words>725</Words>
  <Application>Microsoft Office PowerPoint</Application>
  <PresentationFormat>Экран (4:3)</PresentationFormat>
  <Paragraphs>155</Paragraphs>
  <Slides>15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10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6" baseType="lpstr">
      <vt:lpstr>Arial</vt:lpstr>
      <vt:lpstr>Arial Narrow</vt:lpstr>
      <vt:lpstr>Calibri</vt:lpstr>
      <vt:lpstr>Cambria</vt:lpstr>
      <vt:lpstr>Comic Sans MS</vt:lpstr>
      <vt:lpstr>Franklin Gothic Book</vt:lpstr>
      <vt:lpstr>Perpetua</vt:lpstr>
      <vt:lpstr>Times New Roman</vt:lpstr>
      <vt:lpstr>Wingdings</vt:lpstr>
      <vt:lpstr>Wingdings 2</vt:lpstr>
      <vt:lpstr>Справедливость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Что же такое ИНФОРМАЦИЯ</vt:lpstr>
      <vt:lpstr>Презентация PowerPoint</vt:lpstr>
      <vt:lpstr>Презентация PowerPoint</vt:lpstr>
      <vt:lpstr>Презентация PowerPoint</vt:lpstr>
      <vt:lpstr>Презентация PowerPoint</vt:lpstr>
      <vt:lpstr>Свойства информации:</vt:lpstr>
      <vt:lpstr>Презентация PowerPoint</vt:lpstr>
      <vt:lpstr>Презентация PowerPoint</vt:lpstr>
      <vt:lpstr>Презентация PowerPoint</vt:lpstr>
    </vt:vector>
  </TitlesOfParts>
  <Company>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ИНФОРМАЦИЯ</dc:title>
  <dc:creator>Усольцева</dc:creator>
  <cp:lastModifiedBy>Пользователь</cp:lastModifiedBy>
  <cp:revision>72</cp:revision>
  <dcterms:created xsi:type="dcterms:W3CDTF">2003-04-10T11:56:27Z</dcterms:created>
  <dcterms:modified xsi:type="dcterms:W3CDTF">2023-09-03T16:42:30Z</dcterms:modified>
</cp:coreProperties>
</file>