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3" r:id="rId1"/>
  </p:sldMasterIdLst>
  <p:notesMasterIdLst>
    <p:notesMasterId r:id="rId17"/>
  </p:notesMasterIdLst>
  <p:handoutMasterIdLst>
    <p:handoutMasterId r:id="rId18"/>
  </p:handoutMasterIdLst>
  <p:sldIdLst>
    <p:sldId id="274" r:id="rId2"/>
    <p:sldId id="257" r:id="rId3"/>
    <p:sldId id="291" r:id="rId4"/>
    <p:sldId id="269" r:id="rId5"/>
    <p:sldId id="276" r:id="rId6"/>
    <p:sldId id="277" r:id="rId7"/>
    <p:sldId id="293" r:id="rId8"/>
    <p:sldId id="275" r:id="rId9"/>
    <p:sldId id="259" r:id="rId10"/>
    <p:sldId id="262" r:id="rId11"/>
    <p:sldId id="278" r:id="rId12"/>
    <p:sldId id="272" r:id="rId13"/>
    <p:sldId id="280" r:id="rId14"/>
    <p:sldId id="292" r:id="rId15"/>
    <p:sldId id="294" r:id="rId16"/>
  </p:sldIdLst>
  <p:sldSz cx="9144000" cy="6858000" type="screen4x3"/>
  <p:notesSz cx="6788150" cy="99139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8430" autoAdjust="0"/>
  </p:normalViewPr>
  <p:slideViewPr>
    <p:cSldViewPr>
      <p:cViewPr varScale="1">
        <p:scale>
          <a:sx n="82" d="100"/>
          <a:sy n="82" d="100"/>
        </p:scale>
        <p:origin x="84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7F89698-5D0A-461D-8FDB-7B3BF6F29F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DA78C89-6BB8-4F28-B6A3-4DF32A59B35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07F536D9-ED9C-48D1-86FC-2B76EE8C66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8638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5B73FD31-11E4-4F86-A318-A52B564592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18638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anose="030F0702030302020204" pitchFamily="66" charset="0"/>
              </a:defRPr>
            </a:lvl1pPr>
          </a:lstStyle>
          <a:p>
            <a:fld id="{7602CAF5-F6CB-44BD-B134-9BF6619183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F218959-3B21-4C7E-95A3-A4DBBDA967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871C4EC-706C-465F-A698-1FD1F6FFD0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BC0B8E7C-8590-451E-88CE-950C3E9FCF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C1CC8C2-D3F4-42FA-BB56-616404803A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8525"/>
            <a:ext cx="49784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04F772A7-549D-4922-8AE4-E5F2613A69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8638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136704D7-C9B0-44E6-BE58-132BB6AC0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18638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anose="030F0702030302020204" pitchFamily="66" charset="0"/>
              </a:defRPr>
            </a:lvl1pPr>
          </a:lstStyle>
          <a:p>
            <a:fld id="{6BCEA589-49CA-45AF-8E7F-5610E0FADD0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9CF973-7071-4D1C-83B1-6AA24E17B4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2D41B1-57DB-4084-B192-B3C555BAC6A9}" type="slidenum">
              <a:rPr lang="ru-RU" altLang="ru-RU" sz="1200">
                <a:latin typeface="Comic Sans MS" panose="030F0702030302020204" pitchFamily="66" charset="0"/>
              </a:rPr>
              <a:pPr/>
              <a:t>12</a:t>
            </a:fld>
            <a:endParaRPr lang="ru-RU" altLang="ru-RU" sz="1200">
              <a:latin typeface="Comic Sans MS" panose="030F0702030302020204" pitchFamily="66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B91C082-CB88-499B-B5EB-FC9C45285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3EDC895-C61A-4815-9612-A1FCA944B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ru-RU" altLang="ru-RU"/>
              <a:t>Достоверность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Реклама не достоверна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Тема в учебники математики достоверна</a:t>
            </a:r>
          </a:p>
          <a:p>
            <a:pPr marL="228600" indent="-228600"/>
            <a:r>
              <a:rPr lang="ru-RU" altLang="ru-RU"/>
              <a:t>2. Своевременность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Прошлогодняя газета – устаревшая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Последние новости – актуально</a:t>
            </a:r>
          </a:p>
          <a:p>
            <a:pPr marL="228600" indent="-228600"/>
            <a:r>
              <a:rPr lang="ru-RU" altLang="ru-RU"/>
              <a:t>3. Понятность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Учебник физики – не понятен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Записка от мамы – понятна</a:t>
            </a:r>
          </a:p>
          <a:p>
            <a:pPr marL="228600" indent="-228600"/>
            <a:r>
              <a:rPr lang="ru-RU" altLang="ru-RU"/>
              <a:t>4. Полнота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Строка из произведения – не полная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Литературное произведение – полная</a:t>
            </a:r>
          </a:p>
          <a:p>
            <a:pPr marL="228600" indent="-228600"/>
            <a:r>
              <a:rPr lang="ru-RU" altLang="ru-RU"/>
              <a:t>5. Полезность</a:t>
            </a:r>
          </a:p>
          <a:p>
            <a:pPr marL="228600" indent="-228600"/>
            <a:r>
              <a:rPr lang="ru-RU" altLang="ru-RU"/>
              <a:t>Пример: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Приемы хорошей игры в футболе – полезно</a:t>
            </a:r>
          </a:p>
          <a:p>
            <a:pPr marL="228600" indent="-228600">
              <a:buFontTx/>
              <a:buChar char="•"/>
            </a:pPr>
            <a:r>
              <a:rPr lang="ru-RU" altLang="ru-RU"/>
              <a:t>Вышивание крестиком – не полезно</a:t>
            </a:r>
          </a:p>
          <a:p>
            <a:pPr marL="228600" indent="-228600"/>
            <a:endParaRPr lang="ru-RU" altLang="ru-RU"/>
          </a:p>
          <a:p>
            <a:pPr marL="228600" indent="-228600">
              <a:buFontTx/>
              <a:buChar char="•"/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762149-3AF5-4C94-9CCC-21B7FF0555E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10">
            <a:extLst>
              <a:ext uri="{FF2B5EF4-FFF2-40B4-BE49-F238E27FC236}">
                <a16:creationId xmlns:a16="http://schemas.microsoft.com/office/drawing/2014/main" id="{DB16AA65-2EA9-4E32-AE3A-59E744FF1B63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E6719C9-5C18-4A90-B44D-91637C45A7C2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454648-202D-4A7D-AB01-82736F9F7C95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3D6EEB7-7774-453B-9DE5-7AF7578A3637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27">
            <a:extLst>
              <a:ext uri="{FF2B5EF4-FFF2-40B4-BE49-F238E27FC236}">
                <a16:creationId xmlns:a16="http://schemas.microsoft.com/office/drawing/2014/main" id="{E0ED1BD5-C4F2-4C4C-99D2-E14A0CF9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6">
            <a:extLst>
              <a:ext uri="{FF2B5EF4-FFF2-40B4-BE49-F238E27FC236}">
                <a16:creationId xmlns:a16="http://schemas.microsoft.com/office/drawing/2014/main" id="{81C6B7ED-37D9-4C83-99AF-D7C9B80B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>
            <a:extLst>
              <a:ext uri="{FF2B5EF4-FFF2-40B4-BE49-F238E27FC236}">
                <a16:creationId xmlns:a16="http://schemas.microsoft.com/office/drawing/2014/main" id="{1F770618-0DBB-42FA-A3EE-F3EBD379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25C6-4A57-48D5-8BFF-477C229F50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540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66C4A00A-7FA3-417F-B63B-6F907FB6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E63E3B44-6A2F-4004-9963-39CCFA39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6DBA5D25-8F9C-4CE2-86DC-10571A36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573FD-4B7E-4989-B2DB-D1E4BAF242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081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85CD7733-D5BF-47E4-8585-9224B75D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36826A3B-BBE4-4C6C-95FD-525846A2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15815CC1-46C0-475A-A730-1072BB20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56D8F-C58F-4763-AB04-3B13D00772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8772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8600" y="1981200"/>
            <a:ext cx="75438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F75C7166-C810-4A64-AB51-188F2B95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1D7F3CF6-D390-4FBE-B21F-A8BE66F9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59A346BF-7FF2-4099-A949-FC4092B7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E3C0D-DCE1-4815-B4F7-EA06A919D2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888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9B3ED169-D30F-425F-A737-C90F5755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3806E994-BB04-46EB-816C-BDEDAA7A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11CFFF31-504D-4275-ACE4-03AC69FF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DD81-3DF6-4C0C-957B-603AFF7247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870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04919A8-76D3-4D66-9C82-1DD067B5304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10">
            <a:extLst>
              <a:ext uri="{FF2B5EF4-FFF2-40B4-BE49-F238E27FC236}">
                <a16:creationId xmlns:a16="http://schemas.microsoft.com/office/drawing/2014/main" id="{DDD90F19-C4FD-4947-83DF-3B22DCBAB645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9913AD5-3C7A-47C9-8F84-5ED58D95662E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FC130BB-5DCB-47A9-BF15-27D1B2986689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5D8334-87A7-4535-8952-A2058B5EC219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3">
            <a:extLst>
              <a:ext uri="{FF2B5EF4-FFF2-40B4-BE49-F238E27FC236}">
                <a16:creationId xmlns:a16="http://schemas.microsoft.com/office/drawing/2014/main" id="{879509DC-569D-4F11-AAAA-37FB75E6F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436023B7-ECE1-45C8-BD7B-A12BB880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A125B713-9397-4867-BB23-319D50A5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E763EC4-7395-49C4-8DAE-67BCD5BD71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1753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74B3750E-04A5-4DE9-9C38-3BBDA11A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93B24F49-F1AD-43B0-91AE-E1E82ACE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E4ECC87D-8168-4439-90FD-D5BAC3D2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ED4A1-E7F7-4A5D-B1DF-E5A6F0B293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833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>
            <a:extLst>
              <a:ext uri="{FF2B5EF4-FFF2-40B4-BE49-F238E27FC236}">
                <a16:creationId xmlns:a16="http://schemas.microsoft.com/office/drawing/2014/main" id="{FDCB717B-3088-47D1-A286-C3B074F9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>
            <a:extLst>
              <a:ext uri="{FF2B5EF4-FFF2-40B4-BE49-F238E27FC236}">
                <a16:creationId xmlns:a16="http://schemas.microsoft.com/office/drawing/2014/main" id="{AE8F9E8C-BE75-483C-BA6C-7FF49DA8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>
            <a:extLst>
              <a:ext uri="{FF2B5EF4-FFF2-40B4-BE49-F238E27FC236}">
                <a16:creationId xmlns:a16="http://schemas.microsoft.com/office/drawing/2014/main" id="{19F2FC02-61B0-447A-A0DD-F362C258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02E8C-43E0-4D0C-9877-6F2D336A09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92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>
            <a:extLst>
              <a:ext uri="{FF2B5EF4-FFF2-40B4-BE49-F238E27FC236}">
                <a16:creationId xmlns:a16="http://schemas.microsoft.com/office/drawing/2014/main" id="{F116C2F0-600E-4A87-990C-7BB2ACFA9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729B1EF2-073C-46AF-ABCD-04519DC5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>
            <a:extLst>
              <a:ext uri="{FF2B5EF4-FFF2-40B4-BE49-F238E27FC236}">
                <a16:creationId xmlns:a16="http://schemas.microsoft.com/office/drawing/2014/main" id="{CA9EE614-0543-4455-9D77-8A5C97C14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53909-A8CF-4A14-82C7-0498980B24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63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>
            <a:extLst>
              <a:ext uri="{FF2B5EF4-FFF2-40B4-BE49-F238E27FC236}">
                <a16:creationId xmlns:a16="http://schemas.microsoft.com/office/drawing/2014/main" id="{9559DC01-A7E3-4A40-8E5E-44046698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07973E-3A5B-4295-B37C-D2BAE8AD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>
            <a:extLst>
              <a:ext uri="{FF2B5EF4-FFF2-40B4-BE49-F238E27FC236}">
                <a16:creationId xmlns:a16="http://schemas.microsoft.com/office/drawing/2014/main" id="{8C2EFBB0-C838-400A-A22E-5BA2D9E3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645DB-E5C5-4198-B3D0-6D6CC1B6CE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756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62AC87-69A8-44A9-AE94-E38C84AA984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10">
            <a:extLst>
              <a:ext uri="{FF2B5EF4-FFF2-40B4-BE49-F238E27FC236}">
                <a16:creationId xmlns:a16="http://schemas.microsoft.com/office/drawing/2014/main" id="{797CED0B-2AD2-419B-8346-11A8E89889E8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B344F32B-0C0C-46F0-BF2A-FB3AFD98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id="{5FA4B2E3-BC0F-4C8C-A873-B0C4187A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556FDE06-D369-4915-86BA-B9DBB1D8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0B05-CF1F-4C03-A892-7FA86C30E5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953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2B6F8D-89A4-4B05-9ABC-9CC45F3486EE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C62359E-E2DD-4EF6-BCE8-B373871D0507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89E0F55-F220-46C2-8FFC-020EE8A3E10E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8" name="Дата 4">
            <a:extLst>
              <a:ext uri="{FF2B5EF4-FFF2-40B4-BE49-F238E27FC236}">
                <a16:creationId xmlns:a16="http://schemas.microsoft.com/office/drawing/2014/main" id="{FB030553-C720-491D-8DAC-5660419B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>
            <a:extLst>
              <a:ext uri="{FF2B5EF4-FFF2-40B4-BE49-F238E27FC236}">
                <a16:creationId xmlns:a16="http://schemas.microsoft.com/office/drawing/2014/main" id="{99F4110D-C168-4F5F-9161-EB4546EE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>
            <a:extLst>
              <a:ext uri="{FF2B5EF4-FFF2-40B4-BE49-F238E27FC236}">
                <a16:creationId xmlns:a16="http://schemas.microsoft.com/office/drawing/2014/main" id="{C1BEE6F0-E5BA-4558-99A2-525E74EF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638692F-3BF9-4389-9F23-54FEDA2C6D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3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D920E8-2EE0-4916-B1F6-798FE5CDED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7BBE2F79-DD56-4CEC-B35F-8AD6D3057CCC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>
            <a:extLst>
              <a:ext uri="{FF2B5EF4-FFF2-40B4-BE49-F238E27FC236}">
                <a16:creationId xmlns:a16="http://schemas.microsoft.com/office/drawing/2014/main" id="{60DE838D-C0FA-41B1-BCB7-4716C996B2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9" name="Текст 12">
            <a:extLst>
              <a:ext uri="{FF2B5EF4-FFF2-40B4-BE49-F238E27FC236}">
                <a16:creationId xmlns:a16="http://schemas.microsoft.com/office/drawing/2014/main" id="{EDC7B8B6-00C6-4104-9D2A-63ED1F97A2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BEDD30E7-D657-43AD-AEF2-8AB9C5509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AE5561-702F-452D-BA7F-4CC1BC647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46EF68B0-CA72-4D8F-B084-956272E1F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23924C78-476B-4F27-9926-88DA99CCBE2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3" r:id="rId2"/>
    <p:sldLayoutId id="2147483742" r:id="rId3"/>
    <p:sldLayoutId id="2147483734" r:id="rId4"/>
    <p:sldLayoutId id="2147483735" r:id="rId5"/>
    <p:sldLayoutId id="2147483736" r:id="rId6"/>
    <p:sldLayoutId id="2147483737" r:id="rId7"/>
    <p:sldLayoutId id="2147483743" r:id="rId8"/>
    <p:sldLayoutId id="2147483744" r:id="rId9"/>
    <p:sldLayoutId id="2147483738" r:id="rId10"/>
    <p:sldLayoutId id="2147483739" r:id="rId11"/>
    <p:sldLayoutId id="214748374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936B4E34-0310-497D-BBD0-C5E419E332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860032" y="3645024"/>
            <a:ext cx="4176464" cy="2088232"/>
          </a:xfrm>
        </p:spPr>
        <p:txBody>
          <a:bodyPr/>
          <a:lstStyle/>
          <a:p>
            <a:pPr algn="l">
              <a:defRPr/>
            </a:pPr>
            <a:r>
              <a:rPr lang="ru-RU" sz="2800" b="1" dirty="0">
                <a:ln/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Информация.   </a:t>
            </a:r>
          </a:p>
          <a:p>
            <a:pPr algn="l">
              <a:defRPr/>
            </a:pPr>
            <a:r>
              <a:rPr lang="ru-RU" sz="2800" b="1" dirty="0">
                <a:ln/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Виды информации</a:t>
            </a:r>
            <a:r>
              <a:rPr lang="ru-RU" sz="3600" b="1" dirty="0">
                <a:ln/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l">
              <a:defRPr/>
            </a:pPr>
            <a:r>
              <a:rPr lang="ru-RU" sz="2800" b="1" dirty="0">
                <a:ln/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Свойства информации</a:t>
            </a:r>
            <a:r>
              <a:rPr lang="ru-RU" sz="2800" b="1" dirty="0">
                <a:ln/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endParaRPr lang="ru-RU" altLang="ru-RU" sz="36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648C34E-296F-4DCE-8245-63886E3D972E}"/>
              </a:ext>
            </a:extLst>
          </p:cNvPr>
          <p:cNvSpPr/>
          <p:nvPr/>
        </p:nvSpPr>
        <p:spPr>
          <a:xfrm>
            <a:off x="1259682" y="1844824"/>
            <a:ext cx="6407943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altLang="ru-RU" sz="2800" b="1" dirty="0">
                <a:ln/>
                <a:solidFill>
                  <a:schemeClr val="bg2">
                    <a:lumMod val="75000"/>
                  </a:schemeClr>
                </a:solidFill>
              </a:rPr>
              <a:t>ИНФОРМАЦИЯ И ИНФОРМАЦИОННЫЕ ПРОЦЕССЫ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D9B2747D-97F6-4A7C-B6F8-CF419370C29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411413" y="1557338"/>
            <a:ext cx="6130925" cy="41021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(знаки, буквы, символы)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Числовая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Графическая (схема, рисунок и т.д.)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(голос, музыка)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Комбинированная (смешанная)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F2054E-659B-4434-9338-1602B0AFF083}"/>
              </a:ext>
            </a:extLst>
          </p:cNvPr>
          <p:cNvSpPr/>
          <p:nvPr/>
        </p:nvSpPr>
        <p:spPr>
          <a:xfrm>
            <a:off x="1698424" y="404664"/>
            <a:ext cx="556915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Форме Представления</a:t>
            </a:r>
          </a:p>
        </p:txBody>
      </p:sp>
      <p:pic>
        <p:nvPicPr>
          <p:cNvPr id="12292" name="Picture 8" descr="treble_clef_01">
            <a:extLst>
              <a:ext uri="{FF2B5EF4-FFF2-40B4-BE49-F238E27FC236}">
                <a16:creationId xmlns:a16="http://schemas.microsoft.com/office/drawing/2014/main" id="{3243B20E-9C9B-4DFA-8F87-A4A9E2BE7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292600"/>
            <a:ext cx="1223963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semaphore_annul">
            <a:extLst>
              <a:ext uri="{FF2B5EF4-FFF2-40B4-BE49-F238E27FC236}">
                <a16:creationId xmlns:a16="http://schemas.microsoft.com/office/drawing/2014/main" id="{991C4862-6542-4B55-8C47-CCF168B54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989138"/>
            <a:ext cx="10795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J0283630">
            <a:extLst>
              <a:ext uri="{FF2B5EF4-FFF2-40B4-BE49-F238E27FC236}">
                <a16:creationId xmlns:a16="http://schemas.microsoft.com/office/drawing/2014/main" id="{0A904C01-7F40-4087-A631-6784A1A81FF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652963"/>
            <a:ext cx="136842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>
            <a:extLst>
              <a:ext uri="{FF2B5EF4-FFF2-40B4-BE49-F238E27FC236}">
                <a16:creationId xmlns:a16="http://schemas.microsoft.com/office/drawing/2014/main" id="{3AF23AA0-341D-497A-B269-C95B8DC6D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2044700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spd="med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C8031BB-CE7A-43A8-80D5-CF166C2BB3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5650" y="1052512"/>
            <a:ext cx="7772400" cy="525680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      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Социотехническая     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Техническая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Биологическая            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Генетическая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3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defTabSz="808038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tabLst>
                <a:tab pos="1703388" algn="l"/>
              </a:tabLs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Личная      </a:t>
            </a:r>
          </a:p>
          <a:p>
            <a:pPr marL="274320" indent="-274320" algn="ctr" defTabSz="808038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tabLst>
                <a:tab pos="1703388" algn="l"/>
              </a:tabLs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Специальная    </a:t>
            </a:r>
          </a:p>
          <a:p>
            <a:pPr marL="274320" indent="-274320" algn="ctr" defTabSz="808038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tabLst>
                <a:tab pos="1703388" algn="l"/>
              </a:tabLs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Массовая	</a:t>
            </a:r>
          </a:p>
          <a:p>
            <a:pPr marL="274320" indent="-274320" algn="ctr" defTabSz="808038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tabLst>
                <a:tab pos="1703388" algn="l"/>
              </a:tabLs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Секретная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C88BD6D-3814-4C89-B923-BADBCFFFCAB7}"/>
              </a:ext>
            </a:extLst>
          </p:cNvPr>
          <p:cNvSpPr/>
          <p:nvPr/>
        </p:nvSpPr>
        <p:spPr>
          <a:xfrm>
            <a:off x="1259631" y="332656"/>
            <a:ext cx="666819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субъектам обмена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B30AE8A-1A2D-480C-B3E4-0712ACECC110}"/>
              </a:ext>
            </a:extLst>
          </p:cNvPr>
          <p:cNvSpPr/>
          <p:nvPr/>
        </p:nvSpPr>
        <p:spPr>
          <a:xfrm>
            <a:off x="1115616" y="3284984"/>
            <a:ext cx="666819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общественному значению</a:t>
            </a:r>
          </a:p>
        </p:txBody>
      </p:sp>
      <p:pic>
        <p:nvPicPr>
          <p:cNvPr id="13325" name="Picture 2">
            <a:extLst>
              <a:ext uri="{FF2B5EF4-FFF2-40B4-BE49-F238E27FC236}">
                <a16:creationId xmlns:a16="http://schemas.microsoft.com/office/drawing/2014/main" id="{44EF50F8-FB9A-4D96-9B2E-EBB300F55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097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5B82884-FD0D-47D8-A1C8-33ED8DF25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Свойства информации: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BDC67AA-5B2A-4F4C-A03C-4FE4539C06C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свойство информации исчерпывающе (для данного потребителя) характеризовать отображаемый объект или процесс;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способность информации соответствовать нуждам потребителя в нужный момент времени;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достоверность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свойство информации не иметь скрытых ошибок. Достоверная информация со временем может стать недостоверной, если устареет и перестанет отражать истинное положение дел;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свойство информации, характеризующее возможность ее получения данным потребителем;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свойство, характеризующее выраженность на  понятном языке для получателя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объективность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свойство, характеризующее независимость от чьего-либо мнения, суждения.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74C1148-7E64-4805-938F-FF599F9C9E9E}"/>
              </a:ext>
            </a:extLst>
          </p:cNvPr>
          <p:cNvSpPr txBox="1">
            <a:spLocks noChangeArrowheads="1"/>
          </p:cNvSpPr>
          <p:nvPr/>
        </p:nvSpPr>
        <p:spPr>
          <a:xfrm>
            <a:off x="539750" y="692699"/>
            <a:ext cx="8228013" cy="2376262"/>
          </a:xfrm>
          <a:prstGeom prst="rect">
            <a:avLst/>
          </a:prstGeom>
        </p:spPr>
        <p:txBody>
          <a:bodyPr bIns="91440" anchor="b">
            <a:normAutofit fontScale="90000" lnSpcReduction="20000"/>
          </a:bodyPr>
          <a:lstStyle/>
          <a:p>
            <a:pPr marL="342900" indent="-3429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Заполните таблицу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следущими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видами информации: визуальная, числовая, личная, графическая, тактильная, мультимедийная, общественная, звуковая, обонятельная, специальная,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аудиальная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текстовая, вкусовая.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endParaRPr lang="ru-RU" sz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 algn="just" fontAlgn="auto">
              <a:spcAft>
                <a:spcPts val="0"/>
              </a:spcAft>
              <a:buFontTx/>
              <a:buAutoNum type="arabicPeriod"/>
              <a:defRPr/>
            </a:pPr>
            <a:endParaRPr lang="ru-RU" sz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accent1">
                  <a:lumMod val="75000"/>
                </a:schemeClr>
              </a:solidFill>
              <a:ea typeface="+mj-ea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a typeface="+mj-ea"/>
                <a:cs typeface="Times New Roman" pitchFamily="18" charset="0"/>
              </a:rPr>
              <a:t>2. Установите соответствие между названиями свойств информации и их сущностями.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759EDAB-4AD4-4441-A881-3CFF0CF74EA2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700213"/>
          <a:ext cx="8712200" cy="7413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0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itchFamily="34" charset="0"/>
                          <a:cs typeface="Times New Roman" pitchFamily="18" charset="0"/>
                        </a:rPr>
                        <a:t>По способу восприятия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itchFamily="34" charset="0"/>
                          <a:cs typeface="Times New Roman" pitchFamily="18" charset="0"/>
                        </a:rPr>
                        <a:t>По форме представления</a:t>
                      </a: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itchFamily="34" charset="0"/>
                          <a:cs typeface="Times New Roman" pitchFamily="18" charset="0"/>
                        </a:rPr>
                        <a:t>По общественному значению</a:t>
                      </a:r>
                    </a:p>
                  </a:txBody>
                  <a:tcPr marL="91432" marR="91432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00" marB="4570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F070904-E8F3-4BBC-9D8E-62CE8F680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09611"/>
              </p:ext>
            </p:extLst>
          </p:nvPr>
        </p:nvGraphicFramePr>
        <p:xfrm>
          <a:off x="539750" y="3281614"/>
          <a:ext cx="8280399" cy="288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18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Свойства информации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Сущность свойства информации</a:t>
                      </a:r>
                    </a:p>
                  </a:txBody>
                  <a:tcPr marL="91434" marR="91434" marT="45710" marB="45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18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Достоверность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Достаточность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для принятия решения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0" marB="45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8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Понятность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Нет зависимости от чьего-либо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мнения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0" marB="45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18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Объективность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Отражение истинного положения дел</a:t>
                      </a:r>
                    </a:p>
                  </a:txBody>
                  <a:tcPr marL="91434" marR="91434" marT="45710" marB="45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8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Актуальность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Возможность получения информации</a:t>
                      </a:r>
                    </a:p>
                  </a:txBody>
                  <a:tcPr marL="91434" marR="91434" marT="45710" marB="457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602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Доступность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Информация выраженная на понятном для получателя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языке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0" marB="457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181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олнота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91434" marR="91434" marT="45710" marB="4571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Необходимость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в данный момент времени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10" marB="4571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F7E6F77-32F9-4E97-BE97-31661DF7C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607223"/>
              </p:ext>
            </p:extLst>
          </p:nvPr>
        </p:nvGraphicFramePr>
        <p:xfrm>
          <a:off x="1692275" y="1772816"/>
          <a:ext cx="6096000" cy="34996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1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Пример</a:t>
                      </a:r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Вид информации</a:t>
                      </a:r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По способу восприятия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По форме представления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r>
                        <a:rPr lang="ru-RU" sz="1800" dirty="0"/>
                        <a:t>Задача по алгебре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r>
                        <a:rPr lang="ru-RU" sz="1800" dirty="0"/>
                        <a:t>Вкус апельсина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r>
                        <a:rPr lang="ru-RU" sz="1800" dirty="0"/>
                        <a:t>Радио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r>
                        <a:rPr lang="ru-RU" sz="1800" dirty="0"/>
                        <a:t>Аромат розы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r>
                        <a:rPr lang="ru-RU" sz="1800" dirty="0"/>
                        <a:t>Синий цвет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r>
                        <a:rPr lang="ru-RU" sz="1800" dirty="0"/>
                        <a:t>Спектакль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DBC4859-7DB2-4C78-B229-4AE961EE26E5}"/>
              </a:ext>
            </a:extLst>
          </p:cNvPr>
          <p:cNvSpPr txBox="1"/>
          <p:nvPr/>
        </p:nvSpPr>
        <p:spPr>
          <a:xfrm>
            <a:off x="3635896" y="98072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Заполните таблицу</a:t>
            </a:r>
          </a:p>
        </p:txBody>
      </p:sp>
    </p:spTree>
    <p:extLst>
      <p:ext uri="{BB962C8B-B14F-4D97-AF65-F5344CB8AC3E}">
        <p14:creationId xmlns:p14="http://schemas.microsoft.com/office/powerpoint/2010/main" val="4035847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AE45E7-CC72-454E-B8AE-05F43D2C6C70}"/>
              </a:ext>
            </a:extLst>
          </p:cNvPr>
          <p:cNvSpPr txBox="1"/>
          <p:nvPr/>
        </p:nvSpPr>
        <p:spPr>
          <a:xfrm>
            <a:off x="1043608" y="119675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412356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279084"/>
            <a:ext cx="7571184" cy="288032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    </a:t>
            </a:r>
          </a:p>
          <a:p>
            <a:pPr algn="just">
              <a:buNone/>
            </a:pPr>
            <a:r>
              <a:rPr lang="ru-RU" sz="2900" b="1" dirty="0">
                <a:solidFill>
                  <a:schemeClr val="accent5">
                    <a:lumMod val="50000"/>
                  </a:schemeClr>
                </a:solidFill>
              </a:rPr>
              <a:t>Информатика</a:t>
            </a:r>
            <a:r>
              <a:rPr lang="ru-RU" sz="2900" dirty="0">
                <a:solidFill>
                  <a:schemeClr val="accent5">
                    <a:lumMod val="50000"/>
                  </a:schemeClr>
                </a:solidFill>
              </a:rPr>
              <a:t> - область человеческой деятельности, связанная с процессами преобразования информации с помощью компьютеров и других средств вычислительной техники. </a:t>
            </a:r>
          </a:p>
          <a:p>
            <a:pPr algn="just">
              <a:buNone/>
            </a:pP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2900" b="1" dirty="0">
                <a:solidFill>
                  <a:schemeClr val="accent5">
                    <a:lumMod val="50000"/>
                  </a:schemeClr>
                </a:solidFill>
              </a:rPr>
              <a:t>Информатика</a:t>
            </a:r>
            <a:r>
              <a:rPr lang="ru-RU" sz="2900" dirty="0">
                <a:solidFill>
                  <a:schemeClr val="accent5">
                    <a:lumMod val="50000"/>
                  </a:schemeClr>
                </a:solidFill>
              </a:rPr>
              <a:t> - это наука изучающая приемы создания, хранения, обработки, передачи и анализа информации средствами вычислительной техники, а также принципы функционирования этих средств и методы управления ими.</a:t>
            </a:r>
          </a:p>
        </p:txBody>
      </p:sp>
      <p:pic>
        <p:nvPicPr>
          <p:cNvPr id="4" name="Рисунок 3" descr="1480486866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786408" y="3789040"/>
            <a:ext cx="7344816" cy="2376264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Термин </a:t>
            </a:r>
            <a:r>
              <a:rPr lang="ru-RU" sz="2000" b="1" i="1" u="sng" dirty="0">
                <a:solidFill>
                  <a:schemeClr val="accent5">
                    <a:lumMod val="50000"/>
                  </a:schemeClr>
                </a:solidFill>
              </a:rPr>
              <a:t>информатика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возник в 60-х гг. во Франции для названия области, занимающейся автоматизированной обработкой информации с помощью ЭВМ. Французский термин </a:t>
            </a:r>
            <a:r>
              <a:rPr lang="ru-RU" sz="2000" b="1" i="1" u="sng" dirty="0">
                <a:solidFill>
                  <a:schemeClr val="accent5">
                    <a:lumMod val="50000"/>
                  </a:schemeClr>
                </a:solidFill>
              </a:rPr>
              <a:t>информатика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 образован путем слияния слов </a:t>
            </a:r>
            <a:r>
              <a:rPr lang="ru-RU" sz="2000" b="1" i="1" u="sng" dirty="0">
                <a:solidFill>
                  <a:schemeClr val="accent5">
                    <a:lumMod val="50000"/>
                  </a:schemeClr>
                </a:solidFill>
              </a:rPr>
              <a:t>информация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 и </a:t>
            </a:r>
            <a:r>
              <a:rPr lang="ru-RU" sz="2000" b="1" i="1" u="sng" dirty="0">
                <a:solidFill>
                  <a:schemeClr val="accent5">
                    <a:lumMod val="50000"/>
                  </a:schemeClr>
                </a:solidFill>
              </a:rPr>
              <a:t>автоматика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 и означает "автоматизированная переработка информации".</a:t>
            </a:r>
          </a:p>
        </p:txBody>
      </p:sp>
      <p:pic>
        <p:nvPicPr>
          <p:cNvPr id="3" name="Рисунок 2" descr="39_v-respublike-mariy-el-nachin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29000" contrast="33000"/>
          </a:blip>
          <a:stretch>
            <a:fillRect/>
          </a:stretch>
        </p:blipFill>
        <p:spPr>
          <a:xfrm>
            <a:off x="683568" y="2924944"/>
            <a:ext cx="8064896" cy="36004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C1693495-8D94-4258-9722-815925AF1C4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755576" y="1052736"/>
            <a:ext cx="7543800" cy="5715000"/>
          </a:xfrm>
        </p:spPr>
        <p:txBody>
          <a:bodyPr>
            <a:normAutofit/>
          </a:bodyPr>
          <a:lstStyle/>
          <a:p>
            <a:pPr marL="274320" indent="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Давайте посмотрим вокруг себя  и попробуем ответить  на вопрос: - С чем нам приходится иметь дело в повседневной жизни?</a:t>
            </a:r>
          </a:p>
          <a:p>
            <a:pPr marL="274320" indent="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Во-первых, это множество материальных объектов, для обозначения всего разнообразия материальных объектов используют термин «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вещество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»</a:t>
            </a:r>
          </a:p>
          <a:p>
            <a:pPr marL="274320" indent="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Во-вторых, это «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энергия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».</a:t>
            </a:r>
          </a:p>
          <a:p>
            <a:pPr marL="274320" indent="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В-третьих – это «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информация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». </a:t>
            </a:r>
          </a:p>
          <a:p>
            <a:pPr marL="274320" indent="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К слову «информация»  люди привыкли очень давно. Если спросить вас, что такое информация, то прежде всего вспомним газеты, радио, телевидение, то есть все  то, что называют средствами массовой информации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C47B3E3-98A6-4D1A-983C-76D6E254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634038"/>
            <a:ext cx="8074025" cy="1223962"/>
          </a:xfrm>
        </p:spPr>
        <p:txBody>
          <a:bodyPr rtlCol="0">
            <a:normAutofit fontScale="55000" lnSpcReduction="20000"/>
          </a:bodyPr>
          <a:lstStyle/>
          <a:p>
            <a:pPr indent="17463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 Несмотря на широкое распространение этого термина, понятие информации является одним из самых дискуссионных в науке. В настоящее время наука пытается найти общие свойства и закономерности, присущие многогранному понятию </a:t>
            </a:r>
            <a:r>
              <a:rPr lang="ru-RU" i="1" dirty="0"/>
              <a:t>информация</a:t>
            </a:r>
            <a:r>
              <a:rPr lang="ru-RU" dirty="0"/>
              <a:t>, но пока это понятие во многом остается интуитивным и получает различные смысловые наполнения в различных отраслях человеческой деятельности.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297E87-16D1-43E6-A7BA-99F28D916EF3}"/>
              </a:ext>
            </a:extLst>
          </p:cNvPr>
          <p:cNvSpPr/>
          <p:nvPr/>
        </p:nvSpPr>
        <p:spPr>
          <a:xfrm>
            <a:off x="395536" y="2160288"/>
            <a:ext cx="2016224" cy="32403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в обиходе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</a:p>
          <a:p>
            <a:pPr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любые данные или сведения, которые кого-либо интересуют.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1764B4-683B-4B42-8A3C-61EC156BE4C1}"/>
              </a:ext>
            </a:extLst>
          </p:cNvPr>
          <p:cNvSpPr/>
          <p:nvPr/>
        </p:nvSpPr>
        <p:spPr>
          <a:xfrm>
            <a:off x="3347864" y="2132856"/>
            <a:ext cx="2448272" cy="32403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в кибернетике</a:t>
            </a:r>
            <a:r>
              <a:rPr lang="ru-RU" sz="1600" dirty="0">
                <a:solidFill>
                  <a:schemeClr val="tx1"/>
                </a:solidFill>
              </a:rPr>
              <a:t> </a:t>
            </a: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 часть знаний, которая используется для ориентирования, активного действия, управления, т.е. в целях сохранения, совершенствования, развития системы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 (Н. Винер).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CE4622E-F71C-4458-9623-82F1ADCB6B68}"/>
              </a:ext>
            </a:extLst>
          </p:cNvPr>
          <p:cNvSpPr/>
          <p:nvPr/>
        </p:nvSpPr>
        <p:spPr>
          <a:xfrm>
            <a:off x="6660232" y="2132856"/>
            <a:ext cx="2016224" cy="33123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в технике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сообщения, передаваемые в форме знаков или сигналов.</a:t>
            </a: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id="{949591B6-FCC4-4A8F-9543-FCF13E98FFF7}"/>
              </a:ext>
            </a:extLst>
          </p:cNvPr>
          <p:cNvSpPr/>
          <p:nvPr/>
        </p:nvSpPr>
        <p:spPr>
          <a:xfrm>
            <a:off x="4427538" y="1125538"/>
            <a:ext cx="288925" cy="10795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>
            <a:extLst>
              <a:ext uri="{FF2B5EF4-FFF2-40B4-BE49-F238E27FC236}">
                <a16:creationId xmlns:a16="http://schemas.microsoft.com/office/drawing/2014/main" id="{12B6AB98-1A91-4388-836C-8AC20F3CF08B}"/>
              </a:ext>
            </a:extLst>
          </p:cNvPr>
          <p:cNvSpPr/>
          <p:nvPr/>
        </p:nvSpPr>
        <p:spPr>
          <a:xfrm rot="2953035">
            <a:off x="2427336" y="655448"/>
            <a:ext cx="285750" cy="1749425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2F7668C0-E120-491D-98A9-1ED79ED08CBB}"/>
              </a:ext>
            </a:extLst>
          </p:cNvPr>
          <p:cNvSpPr/>
          <p:nvPr/>
        </p:nvSpPr>
        <p:spPr>
          <a:xfrm rot="18839147">
            <a:off x="6207748" y="665085"/>
            <a:ext cx="306388" cy="168751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Лента лицом вниз 13">
            <a:extLst>
              <a:ext uri="{FF2B5EF4-FFF2-40B4-BE49-F238E27FC236}">
                <a16:creationId xmlns:a16="http://schemas.microsoft.com/office/drawing/2014/main" id="{E8C16310-C9FC-4F9E-9A05-3E7306341DD8}"/>
              </a:ext>
            </a:extLst>
          </p:cNvPr>
          <p:cNvSpPr/>
          <p:nvPr/>
        </p:nvSpPr>
        <p:spPr>
          <a:xfrm>
            <a:off x="900112" y="477747"/>
            <a:ext cx="7343775" cy="863600"/>
          </a:xfrm>
          <a:prstGeom prst="ribbon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ИНФОРМАЦИЯ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8" name="Picture 2">
            <a:extLst>
              <a:ext uri="{FF2B5EF4-FFF2-40B4-BE49-F238E27FC236}">
                <a16:creationId xmlns:a16="http://schemas.microsoft.com/office/drawing/2014/main" id="{37E86701-3200-4CFA-9820-12D9D507E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76250"/>
            <a:ext cx="10080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FEAA5A-F370-4E5E-92BA-B5CF273315F9}"/>
              </a:ext>
            </a:extLst>
          </p:cNvPr>
          <p:cNvSpPr/>
          <p:nvPr/>
        </p:nvSpPr>
        <p:spPr>
          <a:xfrm>
            <a:off x="1835696" y="-19325528"/>
            <a:ext cx="5022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Термин «информация» происходит от латинского слова «</a:t>
            </a:r>
            <a:r>
              <a:rPr lang="en-US" sz="3200" dirty="0" err="1"/>
              <a:t>informatio</a:t>
            </a:r>
            <a:r>
              <a:rPr lang="ru-RU" sz="3200" dirty="0"/>
              <a:t>», что означает сведения, разъяснения, изложение.</a:t>
            </a:r>
          </a:p>
          <a:p>
            <a:r>
              <a:rPr lang="ru-RU" sz="3200" dirty="0"/>
              <a:t>Информация относится к таким понятиям, которым невозможно дать точного определения.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DB58C6-3D9D-4C9F-8390-376A1055FEFE}"/>
              </a:ext>
            </a:extLst>
          </p:cNvPr>
          <p:cNvSpPr txBox="1"/>
          <p:nvPr/>
        </p:nvSpPr>
        <p:spPr>
          <a:xfrm>
            <a:off x="300038" y="5229200"/>
            <a:ext cx="78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Термин «информация» происходит от латинского слова «</a:t>
            </a:r>
            <a:r>
              <a:rPr lang="en-US" sz="1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informatio</a:t>
            </a:r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», что означает сведения, разъяснения, изложение.</a:t>
            </a:r>
            <a:b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3C7679-FF77-4B4B-8BA9-765D269B2365}"/>
              </a:ext>
            </a:extLst>
          </p:cNvPr>
          <p:cNvSpPr txBox="1"/>
          <p:nvPr/>
        </p:nvSpPr>
        <p:spPr>
          <a:xfrm>
            <a:off x="529607" y="1522479"/>
            <a:ext cx="80648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i="1" dirty="0">
                <a:cs typeface="Times New Roman" pitchFamily="18" charset="0"/>
              </a:rPr>
              <a:t>Информация </a:t>
            </a:r>
            <a:r>
              <a:rPr lang="ru-RU" sz="1600" dirty="0">
                <a:cs typeface="Times New Roman" pitchFamily="18" charset="0"/>
              </a:rPr>
              <a:t>— это сведения об объектах и явлениях окружающей среды, их параметрах, свойствах и состоянии, которые уменьшают имеющуюся о них степень неопределенности, неполноты знаний </a:t>
            </a:r>
            <a:r>
              <a:rPr lang="ru-RU" sz="1600" i="1" dirty="0">
                <a:cs typeface="Times New Roman" pitchFamily="18" charset="0"/>
              </a:rPr>
              <a:t>(Н.В. Макарова);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i="1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i="1" dirty="0">
                <a:cs typeface="Times New Roman" pitchFamily="18" charset="0"/>
              </a:rPr>
              <a:t>Информация </a:t>
            </a:r>
            <a:r>
              <a:rPr lang="ru-RU" sz="1600" dirty="0">
                <a:cs typeface="Times New Roman" pitchFamily="18" charset="0"/>
              </a:rPr>
              <a:t>— это отрицание энтропии </a:t>
            </a:r>
            <a:r>
              <a:rPr lang="ru-RU" sz="1600" i="1" dirty="0">
                <a:cs typeface="Times New Roman" pitchFamily="18" charset="0"/>
              </a:rPr>
              <a:t>(Леон </a:t>
            </a:r>
            <a:r>
              <a:rPr lang="ru-RU" sz="1600" i="1" dirty="0" err="1">
                <a:cs typeface="Times New Roman" pitchFamily="18" charset="0"/>
              </a:rPr>
              <a:t>Бриллюэн</a:t>
            </a:r>
            <a:r>
              <a:rPr lang="ru-RU" sz="1600" i="1" dirty="0">
                <a:cs typeface="Times New Roman" pitchFamily="18" charset="0"/>
              </a:rPr>
              <a:t>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i="1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i="1" dirty="0">
                <a:cs typeface="Times New Roman" pitchFamily="18" charset="0"/>
              </a:rPr>
              <a:t>Информация </a:t>
            </a:r>
            <a:r>
              <a:rPr lang="ru-RU" sz="1600" dirty="0">
                <a:cs typeface="Times New Roman" pitchFamily="18" charset="0"/>
              </a:rPr>
              <a:t>— это мера сложности структур </a:t>
            </a:r>
            <a:r>
              <a:rPr lang="ru-RU" sz="1600" i="1" dirty="0">
                <a:cs typeface="Times New Roman" pitchFamily="18" charset="0"/>
              </a:rPr>
              <a:t>(Моль);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i="1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i="1" dirty="0">
                <a:cs typeface="Times New Roman" pitchFamily="18" charset="0"/>
              </a:rPr>
              <a:t>Информация</a:t>
            </a:r>
            <a:r>
              <a:rPr lang="ru-RU" sz="1600" dirty="0">
                <a:cs typeface="Times New Roman" pitchFamily="18" charset="0"/>
              </a:rPr>
              <a:t> — это отраженное разнообразие </a:t>
            </a:r>
            <a:r>
              <a:rPr lang="ru-RU" sz="1600" i="1" dirty="0">
                <a:cs typeface="Times New Roman" pitchFamily="18" charset="0"/>
              </a:rPr>
              <a:t>(Урсул)</a:t>
            </a:r>
            <a:r>
              <a:rPr lang="ru-RU" sz="1600" dirty="0"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600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i="1" dirty="0">
                <a:cs typeface="Times New Roman" pitchFamily="18" charset="0"/>
              </a:rPr>
              <a:t>Информация</a:t>
            </a:r>
            <a:r>
              <a:rPr lang="ru-RU" sz="1600" dirty="0">
                <a:cs typeface="Times New Roman" pitchFamily="18" charset="0"/>
              </a:rPr>
              <a:t> — это содержание процесса отражения </a:t>
            </a:r>
            <a:r>
              <a:rPr lang="ru-RU" sz="1600" i="1" dirty="0">
                <a:cs typeface="Times New Roman" pitchFamily="18" charset="0"/>
              </a:rPr>
              <a:t>(Тузов);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1600" i="1" dirty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i="1" dirty="0">
                <a:cs typeface="Times New Roman" pitchFamily="18" charset="0"/>
              </a:rPr>
              <a:t>Информация </a:t>
            </a:r>
            <a:r>
              <a:rPr lang="ru-RU" sz="1600" dirty="0">
                <a:cs typeface="Times New Roman" pitchFamily="18" charset="0"/>
              </a:rPr>
              <a:t>— это вероятность выбора</a:t>
            </a:r>
            <a:r>
              <a:rPr lang="ru-RU" sz="1600" i="1" dirty="0">
                <a:cs typeface="Times New Roman" pitchFamily="18" charset="0"/>
              </a:rPr>
              <a:t> (</a:t>
            </a:r>
            <a:r>
              <a:rPr lang="ru-RU" sz="1600" i="1" dirty="0" err="1">
                <a:cs typeface="Times New Roman" pitchFamily="18" charset="0"/>
              </a:rPr>
              <a:t>Яглом</a:t>
            </a:r>
            <a:r>
              <a:rPr lang="ru-RU" sz="1600" i="1" dirty="0">
                <a:cs typeface="Times New Roman" pitchFamily="18" charset="0"/>
              </a:rPr>
              <a:t>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1854E-530D-4714-ACF8-D263F54C5542}"/>
              </a:ext>
            </a:extLst>
          </p:cNvPr>
          <p:cNvSpPr txBox="1"/>
          <p:nvPr/>
        </p:nvSpPr>
        <p:spPr>
          <a:xfrm>
            <a:off x="1112999" y="832337"/>
            <a:ext cx="624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Приведем еще несколько определений: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17675" y="188913"/>
            <a:ext cx="7426325" cy="79216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Что же такое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694382" y="1094939"/>
            <a:ext cx="7632700" cy="1225550"/>
          </a:xfrm>
        </p:spPr>
        <p:txBody>
          <a:bodyPr>
            <a:noAutofit/>
          </a:bodyPr>
          <a:lstStyle/>
          <a:p>
            <a:pPr algn="just"/>
            <a:r>
              <a:rPr lang="ru-RU" b="1" dirty="0"/>
              <a:t>  </a:t>
            </a:r>
            <a:r>
              <a:rPr lang="ru-RU" sz="2000" b="1" dirty="0"/>
              <a:t>Информация </a:t>
            </a:r>
            <a:r>
              <a:rPr lang="ru-RU" sz="2000" dirty="0"/>
              <a:t>- это любые сведения об окружающем нас мире, которые мы получаем при общение с природой и обществом с помощью органов чувств.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  </a:t>
            </a:r>
            <a:r>
              <a:rPr lang="ru-RU" sz="2000" b="1" dirty="0"/>
              <a:t>Информация </a:t>
            </a:r>
            <a:r>
              <a:rPr lang="ru-RU" sz="2000" dirty="0"/>
              <a:t>– это отражение предметного мира с помощью знаков и сигналов.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3B726F79-FA60-4CEA-AA30-BE710EC69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732" y="3934762"/>
            <a:ext cx="4032052" cy="251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1FFE293-D543-4E42-918D-A4CE62B8A71F}"/>
              </a:ext>
            </a:extLst>
          </p:cNvPr>
          <p:cNvSpPr/>
          <p:nvPr/>
        </p:nvSpPr>
        <p:spPr>
          <a:xfrm>
            <a:off x="755576" y="4941168"/>
            <a:ext cx="338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600" b="1" i="1" dirty="0"/>
              <a:t>"Кто владеет информацией, тот владеет миром".</a:t>
            </a:r>
          </a:p>
          <a:p>
            <a:pPr algn="r"/>
            <a:r>
              <a:rPr lang="ru-RU" altLang="ru-RU" sz="1600" i="1" dirty="0">
                <a:cs typeface="Times New Roman" panose="02020603050405020304" pitchFamily="18" charset="0"/>
              </a:rPr>
              <a:t>Натан Ротшильд</a:t>
            </a:r>
            <a:r>
              <a:rPr lang="ru-RU" altLang="ru-RU" sz="1600" b="1" i="1" dirty="0"/>
              <a:t> </a:t>
            </a:r>
            <a:endParaRPr lang="ru-RU" altLang="ru-RU" sz="1600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440A32-B037-408C-96E8-F3EC904467BD}"/>
              </a:ext>
            </a:extLst>
          </p:cNvPr>
          <p:cNvSpPr/>
          <p:nvPr/>
        </p:nvSpPr>
        <p:spPr>
          <a:xfrm>
            <a:off x="2411413" y="765175"/>
            <a:ext cx="3673475" cy="7191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Arial Narrow" pitchFamily="34" charset="0"/>
              </a:rPr>
              <a:t>Виды информации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6CD76D-D509-4C59-933B-5A2A3100FB59}"/>
              </a:ext>
            </a:extLst>
          </p:cNvPr>
          <p:cNvSpPr/>
          <p:nvPr/>
        </p:nvSpPr>
        <p:spPr>
          <a:xfrm>
            <a:off x="971550" y="2205038"/>
            <a:ext cx="2844800" cy="79216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latin typeface="Arial Narrow" pitchFamily="34" charset="0"/>
              </a:rPr>
              <a:t>По способу восприятия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0D2CC91-9D52-4A44-9094-6528B2F453D4}"/>
              </a:ext>
            </a:extLst>
          </p:cNvPr>
          <p:cNvSpPr/>
          <p:nvPr/>
        </p:nvSpPr>
        <p:spPr>
          <a:xfrm>
            <a:off x="971550" y="3787777"/>
            <a:ext cx="2879725" cy="79216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latin typeface="Arial Narrow" pitchFamily="34" charset="0"/>
              </a:rPr>
              <a:t>По общественному значению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4619CEB-5C3B-49EE-B608-CD6A743EC8B5}"/>
              </a:ext>
            </a:extLst>
          </p:cNvPr>
          <p:cNvSpPr/>
          <p:nvPr/>
        </p:nvSpPr>
        <p:spPr>
          <a:xfrm>
            <a:off x="4932363" y="2205038"/>
            <a:ext cx="3095625" cy="79216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latin typeface="Arial Narrow" pitchFamily="34" charset="0"/>
              </a:rPr>
              <a:t>По форме представления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C32DBB1-CA0B-48D1-AB4D-AD37C8BDDEBA}"/>
              </a:ext>
            </a:extLst>
          </p:cNvPr>
          <p:cNvSpPr/>
          <p:nvPr/>
        </p:nvSpPr>
        <p:spPr>
          <a:xfrm>
            <a:off x="4932363" y="3787778"/>
            <a:ext cx="3095625" cy="8651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latin typeface="Arial Narrow" pitchFamily="34" charset="0"/>
              </a:rPr>
              <a:t>По субъектам обмена</a:t>
            </a:r>
          </a:p>
        </p:txBody>
      </p:sp>
      <p:cxnSp>
        <p:nvCxnSpPr>
          <p:cNvPr id="14" name="Соединительная линия уступом 13">
            <a:extLst>
              <a:ext uri="{FF2B5EF4-FFF2-40B4-BE49-F238E27FC236}">
                <a16:creationId xmlns:a16="http://schemas.microsoft.com/office/drawing/2014/main" id="{AD0EA0E2-1A20-4133-857E-FE3118932C2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04481" y="1807370"/>
            <a:ext cx="2303464" cy="1657350"/>
          </a:xfrm>
          <a:prstGeom prst="bentConnector3">
            <a:avLst>
              <a:gd name="adj1" fmla="val 76464"/>
            </a:avLst>
          </a:prstGeom>
          <a:ln w="19050" cmpd="dbl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>
            <a:extLst>
              <a:ext uri="{FF2B5EF4-FFF2-40B4-BE49-F238E27FC236}">
                <a16:creationId xmlns:a16="http://schemas.microsoft.com/office/drawing/2014/main" id="{ED181ACD-4902-4E7E-B469-FAE34A17C433}"/>
              </a:ext>
            </a:extLst>
          </p:cNvPr>
          <p:cNvCxnSpPr>
            <a:cxnSpLocks/>
          </p:cNvCxnSpPr>
          <p:nvPr/>
        </p:nvCxnSpPr>
        <p:spPr>
          <a:xfrm rot="5400000">
            <a:off x="2276872" y="2141141"/>
            <a:ext cx="2303464" cy="989808"/>
          </a:xfrm>
          <a:prstGeom prst="bentConnector3">
            <a:avLst>
              <a:gd name="adj1" fmla="val 74429"/>
            </a:avLst>
          </a:prstGeom>
          <a:ln w="1905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2DCFD5A7-EE63-49B1-83CD-3761600B387A}"/>
              </a:ext>
            </a:extLst>
          </p:cNvPr>
          <p:cNvCxnSpPr/>
          <p:nvPr/>
        </p:nvCxnSpPr>
        <p:spPr>
          <a:xfrm flipH="1">
            <a:off x="2051050" y="1484313"/>
            <a:ext cx="1008063" cy="720725"/>
          </a:xfrm>
          <a:prstGeom prst="straightConnector1">
            <a:avLst/>
          </a:prstGeom>
          <a:ln w="1905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8561EA52-548E-4B0B-B79F-94615706A36A}"/>
              </a:ext>
            </a:extLst>
          </p:cNvPr>
          <p:cNvCxnSpPr>
            <a:endCxn id="11" idx="0"/>
          </p:cNvCxnSpPr>
          <p:nvPr/>
        </p:nvCxnSpPr>
        <p:spPr>
          <a:xfrm>
            <a:off x="5364163" y="1484313"/>
            <a:ext cx="1116012" cy="720725"/>
          </a:xfrm>
          <a:prstGeom prst="straightConnector1">
            <a:avLst/>
          </a:prstGeom>
          <a:ln w="1905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1" name="Picture 7" descr="j0292982">
            <a:extLst>
              <a:ext uri="{FF2B5EF4-FFF2-40B4-BE49-F238E27FC236}">
                <a16:creationId xmlns:a16="http://schemas.microsoft.com/office/drawing/2014/main" id="{354CEFDB-B1F5-450B-B4D5-95E727131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26" y="5001132"/>
            <a:ext cx="1651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A63AA155-1CBC-455D-8278-3B0BDAD935F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27584" y="1268760"/>
            <a:ext cx="7772400" cy="50673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Визуальная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- глазами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люди воспринимают зрительную  информацию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Аудиальная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 органы слуха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доставляют информацию в виде звуков  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Обонятельная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- органы обоняния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позволяют человеку ощущать запахи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Вкусовая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- органы вкуса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несут человеку информацию о вкусе еды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Тактильная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органы осязания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позволяют человеку получить информацию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7BACF2F-F044-40DE-A125-49D7B51A4A14}"/>
              </a:ext>
            </a:extLst>
          </p:cNvPr>
          <p:cNvSpPr/>
          <p:nvPr/>
        </p:nvSpPr>
        <p:spPr>
          <a:xfrm>
            <a:off x="1965522" y="332656"/>
            <a:ext cx="506420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способу восприятия</a:t>
            </a:r>
          </a:p>
        </p:txBody>
      </p:sp>
    </p:spTree>
  </p:cSld>
  <p:clrMapOvr>
    <a:masterClrMapping/>
  </p:clrMapOvr>
  <p:transition spd="med"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725</Words>
  <Application>Microsoft Office PowerPoint</Application>
  <PresentationFormat>Экран (4:3)</PresentationFormat>
  <Paragraphs>155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Arial Narrow</vt:lpstr>
      <vt:lpstr>Calibri</vt:lpstr>
      <vt:lpstr>Cambria</vt:lpstr>
      <vt:lpstr>Comic Sans MS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же такое ИНФОРМАЦИЯ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Свойства информации:</vt:lpstr>
      <vt:lpstr>Презентация PowerPoint</vt:lpstr>
      <vt:lpstr>Презентация PowerPoint</vt:lpstr>
      <vt:lpstr>Презентация PowerPoint</vt:lpstr>
    </vt:vector>
  </TitlesOfParts>
  <Company>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</dc:title>
  <dc:creator>Усольцева</dc:creator>
  <cp:lastModifiedBy>Пользователь</cp:lastModifiedBy>
  <cp:revision>72</cp:revision>
  <dcterms:created xsi:type="dcterms:W3CDTF">2003-04-10T11:56:27Z</dcterms:created>
  <dcterms:modified xsi:type="dcterms:W3CDTF">2023-09-03T16:42:30Z</dcterms:modified>
</cp:coreProperties>
</file>