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3" r:id="rId4"/>
    <p:sldId id="276" r:id="rId5"/>
    <p:sldId id="264" r:id="rId6"/>
    <p:sldId id="275" r:id="rId7"/>
    <p:sldId id="319" r:id="rId8"/>
    <p:sldId id="265" r:id="rId9"/>
    <p:sldId id="320" r:id="rId10"/>
    <p:sldId id="267" r:id="rId11"/>
    <p:sldId id="268" r:id="rId12"/>
    <p:sldId id="321" r:id="rId13"/>
    <p:sldId id="323" r:id="rId14"/>
    <p:sldId id="269" r:id="rId15"/>
    <p:sldId id="266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F2E53F-598E-4A89-94DD-D4431F1E9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7027EC-D64A-449F-98C6-523E09925E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3CF4D0-E8D0-4CB3-89F5-D553C42F9C9E}" type="datetimeFigureOut">
              <a:rPr lang="ru-RU"/>
              <a:pPr>
                <a:defRPr/>
              </a:pPr>
              <a:t>пн 11.09.23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43146BB-2719-42D1-A18F-9A5409C64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9B2919D-B127-49F2-B7DB-F47B91FD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159B91-767B-4E5B-A99E-32D8137BB7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D959F2-7EAB-48DD-8B2C-8F1159B01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E29933-43BD-4E0D-86AD-1D8B52E1A1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46DB-46A4-4F18-BD6D-F7E064AC94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2CD093C0-D3D7-404A-8CEE-7331E662C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2AC35-648B-4F0A-8242-27EA8F1BD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1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9104D-EF6C-4E17-AF48-62631BAA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8FB0E-5B89-45B9-B639-97F03EEB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C0C43-9D27-4201-B235-2EE60398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041A-6BA2-494B-B3CB-7DFEBAE06E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33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01300-4881-4D99-8B63-553C170A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9112A-B8BE-4F76-BA8E-7D1F88FB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67682-6632-458B-BB09-FFE78196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2E8BE-6016-4CB7-B3A6-A4B4309FE0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32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E2A17269-E7D2-415A-8E3B-60777A2AD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63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2B5358FB-0D3B-43E7-9990-4D9B5518D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185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34B6732-3CDC-4C5D-BC29-59663C30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494A45-C222-402F-8AD2-E0FF194E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250F15D-FC19-44A4-B78F-9C88B544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3F59-4206-40FE-847A-9F794E77C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79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CED1121-549A-4ABC-87B2-16AA1EEF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44A221B-F4E6-4E11-BDA7-D66C4A72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02CD214-776C-4ABC-8C86-E52343CD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790ED-487D-421F-B2DC-D3E89A8EB3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18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E32200C-A050-475D-9777-BA330D68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6147217-2489-4AC9-8332-91B58C06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61D8883-289C-4E45-A38D-10411677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52603-1965-4F99-BC38-7F39DAD9D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89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B4A40ED-C01D-4C78-8639-C99577D3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6CBF3D7-D44E-4CCE-81A1-E51E0E60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A9B4D95-093D-44A2-832E-76D920EC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A7F5-A1C4-439F-9E03-FADDC5F45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13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514419E-1292-42DB-BA3A-78AFFFF7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4B55BC2-3546-4101-9FDB-61D12FD9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27D645F-141C-4A12-9EDB-ACDE57F3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8C1E-ECE1-451C-BDAD-2AD36233E9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3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F29FC15-6E14-4175-B641-70F8E4FB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684AFEC-91E1-46A4-A7C6-5CC73368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1B9D673-106B-4342-B47F-D286B21A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4E17D-00BE-4F40-98A5-5CC40EC7C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35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54DC1E6D-11F5-41E2-A878-D30176EFA8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7411" name="Текст 2">
            <a:extLst>
              <a:ext uri="{FF2B5EF4-FFF2-40B4-BE49-F238E27FC236}">
                <a16:creationId xmlns:a16="http://schemas.microsoft.com/office/drawing/2014/main" id="{2B0037D5-56EF-4117-A3F6-5326BC0981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91E1B-C3C3-4A0A-9E18-8B779BB51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F6449-B437-469F-B98F-FB8F60562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E7EBE-91A2-489A-84E2-2F009CCAF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A57B79-716F-4C1C-BCF9-480E9662A7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zazap2008.narod.ru/index.files/image486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home.ru/UsersGallery/journal/0820091990146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075.radikal.ru/1001/bd/7dce2925044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old-land.ru/images/skazki/cs0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7d99454b-b19b-4a0d-8b4c-e17494f010a5/%5bINF_017%5d_%5bAM_01%5d.swf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>
            <a:extLst>
              <a:ext uri="{FF2B5EF4-FFF2-40B4-BE49-F238E27FC236}">
                <a16:creationId xmlns:a16="http://schemas.microsoft.com/office/drawing/2014/main" id="{FD93B6A6-5608-45E7-850B-6D1F8517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050" y="2130425"/>
            <a:ext cx="6407150" cy="1470025"/>
          </a:xfrm>
        </p:spPr>
        <p:txBody>
          <a:bodyPr/>
          <a:lstStyle/>
          <a:p>
            <a:r>
              <a:rPr lang="ru-RU" altLang="ru-RU"/>
              <a:t>ИНФОРМАЦИОННЫЕ ПРОЦЕССЫ</a:t>
            </a:r>
          </a:p>
        </p:txBody>
      </p:sp>
      <p:sp>
        <p:nvSpPr>
          <p:cNvPr id="14338" name="Подзаголовок 2">
            <a:extLst>
              <a:ext uri="{FF2B5EF4-FFF2-40B4-BE49-F238E27FC236}">
                <a16:creationId xmlns:a16="http://schemas.microsoft.com/office/drawing/2014/main" id="{E03D07FF-C836-495E-81C1-67969ECF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050" y="4005263"/>
            <a:ext cx="6481763" cy="1752600"/>
          </a:xfrm>
        </p:spPr>
        <p:txBody>
          <a:bodyPr/>
          <a:lstStyle/>
          <a:p>
            <a:r>
              <a:rPr lang="ru-RU" altLang="ru-RU"/>
              <a:t>ИНФОРМАЦИЯ И ИНФОРМАЦИОННЫЕ ПРОЦЕССЫ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2AB40F-8A08-482D-88D6-DDC88D633B3B}"/>
              </a:ext>
            </a:extLst>
          </p:cNvPr>
          <p:cNvSpPr/>
          <p:nvPr/>
        </p:nvSpPr>
        <p:spPr>
          <a:xfrm>
            <a:off x="179512" y="602128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>
            <a:extLst>
              <a:ext uri="{FF2B5EF4-FFF2-40B4-BE49-F238E27FC236}">
                <a16:creationId xmlns:a16="http://schemas.microsoft.com/office/drawing/2014/main" id="{00A99160-6619-489A-8251-F31C22F1A0E6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Хранение информации</a:t>
            </a:r>
          </a:p>
        </p:txBody>
      </p:sp>
      <p:sp>
        <p:nvSpPr>
          <p:cNvPr id="22530" name="Text Box 5">
            <a:extLst>
              <a:ext uri="{FF2B5EF4-FFF2-40B4-BE49-F238E27FC236}">
                <a16:creationId xmlns:a16="http://schemas.microsoft.com/office/drawing/2014/main" id="{676CCAD6-EFA4-475F-AC4E-4D9DF16E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36613"/>
            <a:ext cx="7705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 b="1"/>
              <a:t>Сохранить информацию</a:t>
            </a:r>
            <a:r>
              <a:rPr lang="ru-RU" altLang="ru-RU" sz="2400"/>
              <a:t> - это значит тем или иным способом зафиксировать её на некотором носителе.</a:t>
            </a:r>
          </a:p>
        </p:txBody>
      </p:sp>
      <p:sp>
        <p:nvSpPr>
          <p:cNvPr id="22531" name="Line 12">
            <a:extLst>
              <a:ext uri="{FF2B5EF4-FFF2-40B4-BE49-F238E27FC236}">
                <a16:creationId xmlns:a16="http://schemas.microsoft.com/office/drawing/2014/main" id="{B468D71C-D979-4424-ACE1-9810DDC5C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265488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13">
            <a:extLst>
              <a:ext uri="{FF2B5EF4-FFF2-40B4-BE49-F238E27FC236}">
                <a16:creationId xmlns:a16="http://schemas.microsoft.com/office/drawing/2014/main" id="{62CCC9D8-1460-4C52-A2B5-6EF934720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940175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14">
            <a:extLst>
              <a:ext uri="{FF2B5EF4-FFF2-40B4-BE49-F238E27FC236}">
                <a16:creationId xmlns:a16="http://schemas.microsoft.com/office/drawing/2014/main" id="{FD14D3A2-9C4D-4C50-92F0-9C4D663DC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616450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15">
            <a:extLst>
              <a:ext uri="{FF2B5EF4-FFF2-40B4-BE49-F238E27FC236}">
                <a16:creationId xmlns:a16="http://schemas.microsoft.com/office/drawing/2014/main" id="{CFDEE11D-AD17-4F26-8E19-34EEDF22A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5387975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16">
            <a:extLst>
              <a:ext uri="{FF2B5EF4-FFF2-40B4-BE49-F238E27FC236}">
                <a16:creationId xmlns:a16="http://schemas.microsoft.com/office/drawing/2014/main" id="{93E07B50-B3A7-4589-91E1-29EB026BE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687638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65EB59A7-9C8F-41B9-83CC-F6B85FD9F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490788"/>
            <a:ext cx="0" cy="3095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23">
            <a:extLst>
              <a:ext uri="{FF2B5EF4-FFF2-40B4-BE49-F238E27FC236}">
                <a16:creationId xmlns:a16="http://schemas.microsoft.com/office/drawing/2014/main" id="{C71D4BF1-329E-4AD2-A6E9-E3D7726B2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127750"/>
            <a:ext cx="14763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Rectangle 5">
            <a:hlinkClick r:id="rId2"/>
            <a:extLst>
              <a:ext uri="{FF2B5EF4-FFF2-40B4-BE49-F238E27FC236}">
                <a16:creationId xmlns:a16="http://schemas.microsoft.com/office/drawing/2014/main" id="{FA1DFC2F-8865-47B6-97DB-F546978B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05038"/>
            <a:ext cx="2413000" cy="1008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Внутренняя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человека</a:t>
            </a:r>
          </a:p>
        </p:txBody>
      </p:sp>
      <p:sp>
        <p:nvSpPr>
          <p:cNvPr id="2" name="Rectangle 5">
            <a:hlinkClick r:id="rId2"/>
            <a:extLst>
              <a:ext uri="{FF2B5EF4-FFF2-40B4-BE49-F238E27FC236}">
                <a16:creationId xmlns:a16="http://schemas.microsoft.com/office/drawing/2014/main" id="{E82BF8ED-7CAA-402F-9604-CF794AEB0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211513"/>
            <a:ext cx="216217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Записные книжки</a:t>
            </a:r>
          </a:p>
        </p:txBody>
      </p:sp>
      <p:sp>
        <p:nvSpPr>
          <p:cNvPr id="4" name="Rectangle 5">
            <a:hlinkClick r:id="rId2"/>
            <a:extLst>
              <a:ext uri="{FF2B5EF4-FFF2-40B4-BE49-F238E27FC236}">
                <a16:creationId xmlns:a16="http://schemas.microsoft.com/office/drawing/2014/main" id="{923C014A-37B3-466A-8CBA-3C891914E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33600"/>
            <a:ext cx="2879725" cy="7921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Внешняя память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(на внешних носителях)</a:t>
            </a:r>
          </a:p>
        </p:txBody>
      </p:sp>
      <p:sp>
        <p:nvSpPr>
          <p:cNvPr id="5" name="Rectangle 5">
            <a:hlinkClick r:id="rId2"/>
            <a:extLst>
              <a:ext uri="{FF2B5EF4-FFF2-40B4-BE49-F238E27FC236}">
                <a16:creationId xmlns:a16="http://schemas.microsoft.com/office/drawing/2014/main" id="{73090D52-498F-4BF6-BCD3-2723AF3F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859213"/>
            <a:ext cx="216217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Справочники </a:t>
            </a:r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6C711776-07C6-4F25-8D1B-F675FE8E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508500"/>
            <a:ext cx="216217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Энциклопедии </a:t>
            </a:r>
          </a:p>
        </p:txBody>
      </p:sp>
      <p:sp>
        <p:nvSpPr>
          <p:cNvPr id="7" name="Rectangle 5">
            <a:hlinkClick r:id="rId2"/>
            <a:extLst>
              <a:ext uri="{FF2B5EF4-FFF2-40B4-BE49-F238E27FC236}">
                <a16:creationId xmlns:a16="http://schemas.microsoft.com/office/drawing/2014/main" id="{5256A244-DDC3-4216-A5D0-7166D5C0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043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Адрес </a:t>
            </a:r>
          </a:p>
        </p:txBody>
      </p:sp>
      <p:sp>
        <p:nvSpPr>
          <p:cNvPr id="8" name="Rectangle 5">
            <a:hlinkClick r:id="rId2"/>
            <a:extLst>
              <a:ext uri="{FF2B5EF4-FFF2-40B4-BE49-F238E27FC236}">
                <a16:creationId xmlns:a16="http://schemas.microsoft.com/office/drawing/2014/main" id="{5974BCF6-022C-4FC0-B067-BDA6B5F4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149725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Правила  </a:t>
            </a:r>
          </a:p>
        </p:txBody>
      </p:sp>
      <p:sp>
        <p:nvSpPr>
          <p:cNvPr id="9" name="Rectangle 5">
            <a:hlinkClick r:id="rId2"/>
            <a:extLst>
              <a:ext uri="{FF2B5EF4-FFF2-40B4-BE49-F238E27FC236}">
                <a16:creationId xmlns:a16="http://schemas.microsoft.com/office/drawing/2014/main" id="{BF687373-5F39-4B32-9301-2724C83E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5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Имена  </a:t>
            </a:r>
          </a:p>
        </p:txBody>
      </p:sp>
      <p:sp>
        <p:nvSpPr>
          <p:cNvPr id="10" name="Rectangle 5">
            <a:hlinkClick r:id="rId2"/>
            <a:extLst>
              <a:ext uri="{FF2B5EF4-FFF2-40B4-BE49-F238E27FC236}">
                <a16:creationId xmlns:a16="http://schemas.microsoft.com/office/drawing/2014/main" id="{8F6BF311-839C-481B-87A2-7124181C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445125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Телефоны  </a:t>
            </a:r>
          </a:p>
        </p:txBody>
      </p:sp>
      <p:sp>
        <p:nvSpPr>
          <p:cNvPr id="24623" name="Line 47">
            <a:extLst>
              <a:ext uri="{FF2B5EF4-FFF2-40B4-BE49-F238E27FC236}">
                <a16:creationId xmlns:a16="http://schemas.microsoft.com/office/drawing/2014/main" id="{25A36B5C-B0B5-4408-891A-985AF7A82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284538"/>
            <a:ext cx="0" cy="2952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5">
            <a:hlinkClick r:id="rId2"/>
            <a:extLst>
              <a:ext uri="{FF2B5EF4-FFF2-40B4-BE49-F238E27FC236}">
                <a16:creationId xmlns:a16="http://schemas.microsoft.com/office/drawing/2014/main" id="{08D989BA-2702-47F1-B7DA-4E30176B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021388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Формулы </a:t>
            </a:r>
          </a:p>
        </p:txBody>
      </p:sp>
      <p:sp>
        <p:nvSpPr>
          <p:cNvPr id="24625" name="Line 49">
            <a:extLst>
              <a:ext uri="{FF2B5EF4-FFF2-40B4-BE49-F238E27FC236}">
                <a16:creationId xmlns:a16="http://schemas.microsoft.com/office/drawing/2014/main" id="{CD0ADD5B-F423-4695-96BC-70EBFB8981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6237288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6" name="Line 50">
            <a:extLst>
              <a:ext uri="{FF2B5EF4-FFF2-40B4-BE49-F238E27FC236}">
                <a16:creationId xmlns:a16="http://schemas.microsoft.com/office/drawing/2014/main" id="{6180A958-A71B-4D00-9F2A-266844A4C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5661025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7" name="Line 51">
            <a:extLst>
              <a:ext uri="{FF2B5EF4-FFF2-40B4-BE49-F238E27FC236}">
                <a16:creationId xmlns:a16="http://schemas.microsoft.com/office/drawing/2014/main" id="{E03FCF6B-C144-4BFD-A8F4-CAA224E4B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5084763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8" name="Line 52">
            <a:extLst>
              <a:ext uri="{FF2B5EF4-FFF2-40B4-BE49-F238E27FC236}">
                <a16:creationId xmlns:a16="http://schemas.microsoft.com/office/drawing/2014/main" id="{708C5CC5-1292-41A6-89F0-D5EC29504D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4365625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29" name="Line 53">
            <a:extLst>
              <a:ext uri="{FF2B5EF4-FFF2-40B4-BE49-F238E27FC236}">
                <a16:creationId xmlns:a16="http://schemas.microsoft.com/office/drawing/2014/main" id="{07FE6120-1ACF-4D30-8ACF-21592A4427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3789363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5">
            <a:hlinkClick r:id="rId2"/>
            <a:extLst>
              <a:ext uri="{FF2B5EF4-FFF2-40B4-BE49-F238E27FC236}">
                <a16:creationId xmlns:a16="http://schemas.microsoft.com/office/drawing/2014/main" id="{97F12F25-C6AA-4D23-BA37-C8C4ED52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156200"/>
            <a:ext cx="2162175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Электронные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носители  </a:t>
            </a:r>
          </a:p>
        </p:txBody>
      </p:sp>
      <p:sp>
        <p:nvSpPr>
          <p:cNvPr id="24633" name="Line 57">
            <a:extLst>
              <a:ext uri="{FF2B5EF4-FFF2-40B4-BE49-F238E27FC236}">
                <a16:creationId xmlns:a16="http://schemas.microsoft.com/office/drawing/2014/main" id="{318B2493-CAA5-4AE4-B85D-5025D95AC0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5586413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4" name="Line 58">
            <a:extLst>
              <a:ext uri="{FF2B5EF4-FFF2-40B4-BE49-F238E27FC236}">
                <a16:creationId xmlns:a16="http://schemas.microsoft.com/office/drawing/2014/main" id="{0776ABA0-BEAE-4E1D-B02A-5F149B3CA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4722813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5" name="Line 59">
            <a:extLst>
              <a:ext uri="{FF2B5EF4-FFF2-40B4-BE49-F238E27FC236}">
                <a16:creationId xmlns:a16="http://schemas.microsoft.com/office/drawing/2014/main" id="{BF9E8E90-1D3F-4591-B79B-053545ACD6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4146550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36" name="Line 60">
            <a:extLst>
              <a:ext uri="{FF2B5EF4-FFF2-40B4-BE49-F238E27FC236}">
                <a16:creationId xmlns:a16="http://schemas.microsoft.com/office/drawing/2014/main" id="{FA9894D1-CF88-4431-A76B-E001F362C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113" y="3498850"/>
            <a:ext cx="35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5">
            <a:hlinkClick r:id="rId2"/>
            <a:extLst>
              <a:ext uri="{FF2B5EF4-FFF2-40B4-BE49-F238E27FC236}">
                <a16:creationId xmlns:a16="http://schemas.microsoft.com/office/drawing/2014/main" id="{4E719875-AC39-4ADC-91D0-3BC85454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860800"/>
            <a:ext cx="1584325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Магнитные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диски</a:t>
            </a: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4" name="Rectangle 5">
            <a:hlinkClick r:id="rId2"/>
            <a:extLst>
              <a:ext uri="{FF2B5EF4-FFF2-40B4-BE49-F238E27FC236}">
                <a16:creationId xmlns:a16="http://schemas.microsoft.com/office/drawing/2014/main" id="{56F12457-54A8-49E4-AA2A-7991ACF6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652963"/>
            <a:ext cx="1584325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Оптические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диски</a:t>
            </a: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5" name="Rectangle 5">
            <a:hlinkClick r:id="rId2"/>
            <a:extLst>
              <a:ext uri="{FF2B5EF4-FFF2-40B4-BE49-F238E27FC236}">
                <a16:creationId xmlns:a16="http://schemas.microsoft.com/office/drawing/2014/main" id="{7903B05D-5BC7-47B1-8932-9849D2BC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445125"/>
            <a:ext cx="1584325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Флэш-карты</a:t>
            </a: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4640" name="Line 64">
            <a:extLst>
              <a:ext uri="{FF2B5EF4-FFF2-40B4-BE49-F238E27FC236}">
                <a16:creationId xmlns:a16="http://schemas.microsoft.com/office/drawing/2014/main" id="{E5E85B25-7813-45BB-BEC4-3FF19C7D5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5516563"/>
            <a:ext cx="503238" cy="2174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41" name="Line 65">
            <a:extLst>
              <a:ext uri="{FF2B5EF4-FFF2-40B4-BE49-F238E27FC236}">
                <a16:creationId xmlns:a16="http://schemas.microsoft.com/office/drawing/2014/main" id="{08D0F65C-DD36-4F3E-BB02-CC7344F19C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9700" y="4941888"/>
            <a:ext cx="504825" cy="5746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42" name="Line 66">
            <a:extLst>
              <a:ext uri="{FF2B5EF4-FFF2-40B4-BE49-F238E27FC236}">
                <a16:creationId xmlns:a16="http://schemas.microsoft.com/office/drawing/2014/main" id="{13A04EF0-978F-48E8-A59A-317E4CAEEC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2725" y="4076700"/>
            <a:ext cx="431800" cy="1439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>
            <a:extLst>
              <a:ext uri="{FF2B5EF4-FFF2-40B4-BE49-F238E27FC236}">
                <a16:creationId xmlns:a16="http://schemas.microsoft.com/office/drawing/2014/main" id="{027AF24A-7E96-47B5-AC13-DDC55FE86C62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Передача информации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DA9B5569-F545-41D5-9203-E95E6D40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3089275"/>
            <a:ext cx="770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i="1" dirty="0"/>
              <a:t>Схема передачи информации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43675D5B-6645-4288-A2D4-8C00C9EF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420938"/>
            <a:ext cx="1800225" cy="576262"/>
          </a:xfrm>
          <a:prstGeom prst="chevron">
            <a:avLst>
              <a:gd name="adj" fmla="val 3340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Источник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информации</a:t>
            </a:r>
          </a:p>
        </p:txBody>
      </p:sp>
      <p:sp>
        <p:nvSpPr>
          <p:cNvPr id="25612" name="AutoShape 12">
            <a:extLst>
              <a:ext uri="{FF2B5EF4-FFF2-40B4-BE49-F238E27FC236}">
                <a16:creationId xmlns:a16="http://schemas.microsoft.com/office/drawing/2014/main" id="{2107E751-7A9E-4844-B4BB-7A73B80A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20938"/>
            <a:ext cx="1657350" cy="577850"/>
          </a:xfrm>
          <a:prstGeom prst="chevron">
            <a:avLst>
              <a:gd name="adj" fmla="val 3067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Кодирующее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устройство</a:t>
            </a:r>
          </a:p>
        </p:txBody>
      </p:sp>
      <p:sp>
        <p:nvSpPr>
          <p:cNvPr id="25615" name="AutoShape 15">
            <a:extLst>
              <a:ext uri="{FF2B5EF4-FFF2-40B4-BE49-F238E27FC236}">
                <a16:creationId xmlns:a16="http://schemas.microsoft.com/office/drawing/2014/main" id="{72FCDDEF-E548-416E-B8FE-6946FFED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20938"/>
            <a:ext cx="1152525" cy="576262"/>
          </a:xfrm>
          <a:prstGeom prst="chevron">
            <a:avLst>
              <a:gd name="adj" fmla="val 31917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Канал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связи</a:t>
            </a:r>
          </a:p>
        </p:txBody>
      </p:sp>
      <p:sp>
        <p:nvSpPr>
          <p:cNvPr id="25616" name="AutoShape 16">
            <a:extLst>
              <a:ext uri="{FF2B5EF4-FFF2-40B4-BE49-F238E27FC236}">
                <a16:creationId xmlns:a16="http://schemas.microsoft.com/office/drawing/2014/main" id="{F741C5E7-5991-4722-A8E9-2A3C5681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420938"/>
            <a:ext cx="1871662" cy="577850"/>
          </a:xfrm>
          <a:prstGeom prst="chevron">
            <a:avLst>
              <a:gd name="adj" fmla="val 3463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Декодирующее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устройство</a:t>
            </a:r>
          </a:p>
        </p:txBody>
      </p:sp>
      <p:sp>
        <p:nvSpPr>
          <p:cNvPr id="25617" name="AutoShape 17">
            <a:extLst>
              <a:ext uri="{FF2B5EF4-FFF2-40B4-BE49-F238E27FC236}">
                <a16:creationId xmlns:a16="http://schemas.microsoft.com/office/drawing/2014/main" id="{F463DE31-9061-4616-9315-FB143748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420938"/>
            <a:ext cx="1584325" cy="576262"/>
          </a:xfrm>
          <a:prstGeom prst="chevron">
            <a:avLst>
              <a:gd name="adj" fmla="val 29402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Приемник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информации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8C47556D-9340-4E0F-88A5-650B1DE89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Информация  передаётся от источника к приёмнику по каналу связи.</a:t>
            </a:r>
          </a:p>
        </p:txBody>
      </p:sp>
      <p:pic>
        <p:nvPicPr>
          <p:cNvPr id="23561" name="Picture 4">
            <a:hlinkClick r:id="rId2"/>
            <a:extLst>
              <a:ext uri="{FF2B5EF4-FFF2-40B4-BE49-F238E27FC236}">
                <a16:creationId xmlns:a16="http://schemas.microsoft.com/office/drawing/2014/main" id="{6B543C5F-F64C-45E8-B895-E9137EF6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2232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">
            <a:hlinkClick r:id="rId4"/>
            <a:extLst>
              <a:ext uri="{FF2B5EF4-FFF2-40B4-BE49-F238E27FC236}">
                <a16:creationId xmlns:a16="http://schemas.microsoft.com/office/drawing/2014/main" id="{C5DFD96F-6850-4409-A83F-DC0EA275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4900"/>
            <a:ext cx="2233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">
            <a:hlinkClick r:id="rId6"/>
            <a:extLst>
              <a:ext uri="{FF2B5EF4-FFF2-40B4-BE49-F238E27FC236}">
                <a16:creationId xmlns:a16="http://schemas.microsoft.com/office/drawing/2014/main" id="{265BAB6E-0F2B-4E7B-850B-348D4D8C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2222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ятно 1 1">
            <a:extLst>
              <a:ext uri="{FF2B5EF4-FFF2-40B4-BE49-F238E27FC236}">
                <a16:creationId xmlns:a16="http://schemas.microsoft.com/office/drawing/2014/main" id="{73BB0163-36E6-4609-8DE6-27653943A36A}"/>
              </a:ext>
            </a:extLst>
          </p:cNvPr>
          <p:cNvSpPr/>
          <p:nvPr/>
        </p:nvSpPr>
        <p:spPr>
          <a:xfrm>
            <a:off x="4570859" y="1811338"/>
            <a:ext cx="469232" cy="55345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B12201-C5C2-4819-B3E7-881EEA74E863}"/>
              </a:ext>
            </a:extLst>
          </p:cNvPr>
          <p:cNvSpPr/>
          <p:nvPr/>
        </p:nvSpPr>
        <p:spPr>
          <a:xfrm>
            <a:off x="4973512" y="1845025"/>
            <a:ext cx="96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помехи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12" grpId="0" animBg="1"/>
      <p:bldP spid="25615" grpId="0" animBg="1"/>
      <p:bldP spid="25616" grpId="0" animBg="1"/>
      <p:bldP spid="25617" grpId="0" animBg="1"/>
      <p:bldP spid="25618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04796D5-62DD-49AD-8FBE-F36432FC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algn="just">
              <a:spcBef>
                <a:spcPts val="24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Сигнал </a:t>
            </a:r>
            <a:r>
              <a:rPr lang="ru-RU" altLang="ru-RU" sz="2400" dirty="0"/>
              <a:t>– </a:t>
            </a:r>
            <a:r>
              <a:rPr lang="ru-RU" sz="2400" dirty="0"/>
              <a:t>это изменение свойств носителя, </a:t>
            </a:r>
            <a:br>
              <a:rPr lang="ru-RU" sz="2400" dirty="0"/>
            </a:br>
            <a:r>
              <a:rPr lang="ru-RU" sz="2400" dirty="0"/>
              <a:t>которое используется для передачи информации.</a:t>
            </a:r>
          </a:p>
          <a:p>
            <a:pPr marL="26670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0066"/>
                </a:solidFill>
              </a:rPr>
              <a:t>Сообщение </a:t>
            </a:r>
            <a:r>
              <a:rPr lang="ru-RU" altLang="ru-RU" sz="2400" dirty="0"/>
              <a:t>– </a:t>
            </a:r>
            <a:r>
              <a:rPr lang="ru-RU" sz="2400" dirty="0"/>
              <a:t>это последовательность сигналов </a:t>
            </a:r>
            <a:br>
              <a:rPr lang="ru-RU" sz="2400" dirty="0"/>
            </a:br>
            <a:r>
              <a:rPr lang="ru-RU" sz="2400" dirty="0"/>
              <a:t>(оболочка для информации).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8C6904-DDD8-49CF-97E6-38A380E0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48680"/>
            <a:ext cx="7643192" cy="634082"/>
          </a:xfrm>
        </p:spPr>
        <p:txBody>
          <a:bodyPr/>
          <a:lstStyle/>
          <a:p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</a:t>
            </a:r>
            <a:b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6239F-5FD7-4229-8171-3742640D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2876364" cy="16291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18BE1-DE37-459B-971C-D76F1BAF3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82" y="4050414"/>
            <a:ext cx="2994409" cy="16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269018" y="2386553"/>
            <a:ext cx="3600000" cy="18000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Непрерывный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бесконечное множество значений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значениями нет разрывов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93031" y="2342440"/>
            <a:ext cx="3450969" cy="19800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конечное множество значений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можно пронумеровать целыми числами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-1" y="1617033"/>
            <a:ext cx="9144001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6700">
              <a:spcBef>
                <a:spcPts val="1200"/>
              </a:spcBef>
              <a:spcAft>
                <a:spcPts val="600"/>
              </a:spcAft>
              <a:defRPr/>
            </a:pPr>
            <a:endParaRPr lang="ru-RU" sz="2400" dirty="0"/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259632" y="205333"/>
            <a:ext cx="7359582" cy="982532"/>
          </a:xfrm>
          <a:solidFill>
            <a:schemeClr val="bg1"/>
          </a:solidFill>
        </p:spPr>
        <p:txBody>
          <a:bodyPr anchor="ctr"/>
          <a:lstStyle/>
          <a:p>
            <a:pPr marL="0" indent="0" algn="l">
              <a:buNone/>
            </a:pPr>
            <a:r>
              <a:rPr lang="ru-RU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7044" y="1187865"/>
            <a:ext cx="3031652" cy="50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8049" y="1879653"/>
            <a:ext cx="3031652" cy="50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Аналоговый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5322" y="1887002"/>
            <a:ext cx="3031652" cy="50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Дискретный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933875" y="1690231"/>
            <a:ext cx="4356000" cy="194886"/>
            <a:chOff x="2483004" y="2026494"/>
            <a:chExt cx="4356000" cy="19488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483004" y="2124547"/>
              <a:ext cx="4356000" cy="0"/>
            </a:xfrm>
            <a:prstGeom prst="line">
              <a:avLst/>
            </a:prstGeom>
            <a:ln w="25400" cmpd="sng">
              <a:solidFill>
                <a:srgbClr val="000066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483004" y="2113380"/>
              <a:ext cx="0" cy="108000"/>
            </a:xfrm>
            <a:prstGeom prst="line">
              <a:avLst/>
            </a:prstGeom>
            <a:ln w="25400" cmpd="sng">
              <a:solidFill>
                <a:srgbClr val="000066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830277" y="2113380"/>
              <a:ext cx="0" cy="108000"/>
            </a:xfrm>
            <a:prstGeom prst="line">
              <a:avLst/>
            </a:prstGeom>
            <a:ln w="25400" cmpd="sng">
              <a:solidFill>
                <a:srgbClr val="000066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572691" y="2026494"/>
              <a:ext cx="0" cy="108000"/>
            </a:xfrm>
            <a:prstGeom prst="line">
              <a:avLst/>
            </a:prstGeom>
            <a:ln w="25400" cmpd="sng">
              <a:solidFill>
                <a:srgbClr val="000066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731" r="50140" b="50643"/>
          <a:stretch/>
        </p:blipFill>
        <p:spPr>
          <a:xfrm>
            <a:off x="1465253" y="4191315"/>
            <a:ext cx="2880000" cy="18586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51264" r="50140" b="872"/>
          <a:stretch/>
        </p:blipFill>
        <p:spPr>
          <a:xfrm>
            <a:off x="5814990" y="4177826"/>
            <a:ext cx="2880000" cy="18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9357B5DF-79CD-431F-BC8D-42CB1614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rmAutofit fontScale="90000"/>
          </a:bodyPr>
          <a:lstStyle/>
          <a:p>
            <a:r>
              <a:rPr lang="ru-RU" altLang="ru-RU" sz="4000">
                <a:latin typeface="DejaVu Sans" panose="020B0603030804020204" pitchFamily="34" charset="0"/>
                <a:cs typeface="DejaVu Sans" panose="020B0603030804020204" pitchFamily="34" charset="0"/>
              </a:rPr>
              <a:t>Сказка о царе Салтане</a:t>
            </a:r>
          </a:p>
        </p:txBody>
      </p:sp>
      <p:sp>
        <p:nvSpPr>
          <p:cNvPr id="24578" name="Содержимое 2">
            <a:extLst>
              <a:ext uri="{FF2B5EF4-FFF2-40B4-BE49-F238E27FC236}">
                <a16:creationId xmlns:a16="http://schemas.microsoft.com/office/drawing/2014/main" id="{21EC0A55-B0A3-431F-A4A9-9AFDE054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052513"/>
            <a:ext cx="3563937" cy="48609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И </a:t>
            </a:r>
            <a:r>
              <a:rPr lang="ru-RU" altLang="ru-RU" sz="2000" b="1"/>
              <a:t>царица</a:t>
            </a:r>
            <a:r>
              <a:rPr lang="ru-RU" altLang="ru-RU" sz="2000"/>
              <a:t> над ребенком,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Как орлица над орленком;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Шлет с </a:t>
            </a:r>
            <a:r>
              <a:rPr lang="ru-RU" altLang="ru-RU" sz="2000" b="1"/>
              <a:t>письмом</a:t>
            </a:r>
            <a:r>
              <a:rPr lang="ru-RU" altLang="ru-RU" sz="2000"/>
              <a:t> она </a:t>
            </a:r>
            <a:r>
              <a:rPr lang="ru-RU" altLang="ru-RU" sz="2000" b="1"/>
              <a:t>гонца</a:t>
            </a:r>
            <a:r>
              <a:rPr lang="ru-RU" altLang="ru-RU" sz="2000"/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Чтоб обрадовать отца.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А </a:t>
            </a:r>
            <a:r>
              <a:rPr lang="ru-RU" altLang="ru-RU" sz="2000" b="1"/>
              <a:t>ткачиха с поварихой</a:t>
            </a:r>
            <a:r>
              <a:rPr lang="ru-RU" altLang="ru-RU" sz="2000"/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/>
              <a:t>С сватьей бабой Бабарихой</a:t>
            </a:r>
            <a:endParaRPr lang="ru-RU" altLang="ru-RU" sz="2000"/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Извести ее хотят,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Перенять гонца велят;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Сами шлют гонца другого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Вот с чем от слова до слова...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…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Как </a:t>
            </a:r>
            <a:r>
              <a:rPr lang="ru-RU" altLang="ru-RU" sz="2000" b="1"/>
              <a:t>услышал царь-отец</a:t>
            </a:r>
            <a:r>
              <a:rPr lang="ru-RU" altLang="ru-RU" sz="2000"/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/>
              <a:t>Что донес ему гонец...</a:t>
            </a:r>
          </a:p>
        </p:txBody>
      </p:sp>
      <p:pic>
        <p:nvPicPr>
          <p:cNvPr id="24579" name="Picture 2" descr="Картинка 134 из 4062">
            <a:hlinkClick r:id="rId2"/>
            <a:extLst>
              <a:ext uri="{FF2B5EF4-FFF2-40B4-BE49-F238E27FC236}">
                <a16:creationId xmlns:a16="http://schemas.microsoft.com/office/drawing/2014/main" id="{55F15806-8B73-45DB-9939-B75C7915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492500"/>
            <a:ext cx="4224337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88CC448-7F7C-48E1-801A-4D5EC79A7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74882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Пятеро одноклассников: Аня, Саша, Лена, Вася и Миша стали победителями школьных олимпиад по физике, математике, информатике, литературе и географии. Известно, что: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Победитель по информатике учит Аню и Сашу работать на компьютере;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Лена и Вася тоже заинтересовались информатикой;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Саша всегда побаивался физики;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Лена, Саша и победитель по литературе занимаются плаванием;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Саша и Лена поздравили победителя по математике; </a:t>
            </a:r>
          </a:p>
          <a:p>
            <a:pPr indent="365125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>
                <a:latin typeface="+mn-lt"/>
              </a:rPr>
              <a:t>Аня сожалеет, что у нее мало времени на литературу</a:t>
            </a:r>
            <a:r>
              <a:rPr lang="ru-RU">
                <a:solidFill>
                  <a:srgbClr val="000066"/>
                </a:solidFill>
                <a:latin typeface="+mn-lt"/>
              </a:rPr>
              <a:t>.</a:t>
            </a:r>
            <a:r>
              <a:rPr lang="ru-RU" b="1">
                <a:solidFill>
                  <a:srgbClr val="000066"/>
                </a:solidFill>
                <a:latin typeface="+mn-lt"/>
              </a:rPr>
              <a:t> </a:t>
            </a:r>
          </a:p>
        </p:txBody>
      </p:sp>
      <p:graphicFrame>
        <p:nvGraphicFramePr>
          <p:cNvPr id="25682" name="Group 82">
            <a:extLst>
              <a:ext uri="{FF2B5EF4-FFF2-40B4-BE49-F238E27FC236}">
                <a16:creationId xmlns:a16="http://schemas.microsoft.com/office/drawing/2014/main" id="{8B17E3B0-9C01-4C73-AAC0-E08F04699FF3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4076700"/>
          <a:ext cx="7848600" cy="2590800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победителя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Олимпиада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информа-тика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Миша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59" name="Заголовок 2">
            <a:extLst>
              <a:ext uri="{FF2B5EF4-FFF2-40B4-BE49-F238E27FC236}">
                <a16:creationId xmlns:a16="http://schemas.microsoft.com/office/drawing/2014/main" id="{FB5A6126-E34C-4C29-B77F-F8589FD1FBFE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7771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Задача </a:t>
            </a:r>
            <a:r>
              <a:rPr lang="ru-RU" altLang="ru-RU" sz="2400">
                <a:solidFill>
                  <a:schemeClr val="tx2"/>
                </a:solidFill>
              </a:rPr>
              <a:t>(логические рассуждения)</a:t>
            </a:r>
          </a:p>
        </p:txBody>
      </p:sp>
      <p:sp>
        <p:nvSpPr>
          <p:cNvPr id="37015" name="Text Box 151">
            <a:extLst>
              <a:ext uri="{FF2B5EF4-FFF2-40B4-BE49-F238E27FC236}">
                <a16:creationId xmlns:a16="http://schemas.microsoft.com/office/drawing/2014/main" id="{51098E3E-AA08-4CC6-99C1-DABDE034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0133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16" name="Text Box 152">
            <a:extLst>
              <a:ext uri="{FF2B5EF4-FFF2-40B4-BE49-F238E27FC236}">
                <a16:creationId xmlns:a16="http://schemas.microsoft.com/office/drawing/2014/main" id="{3A5ACA65-F588-40AD-AFA4-05461893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3736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17" name="Text Box 153">
            <a:extLst>
              <a:ext uri="{FF2B5EF4-FFF2-40B4-BE49-F238E27FC236}">
                <a16:creationId xmlns:a16="http://schemas.microsoft.com/office/drawing/2014/main" id="{5315617C-C342-4232-B0E7-878F4F84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6610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18" name="Text Box 154">
            <a:extLst>
              <a:ext uri="{FF2B5EF4-FFF2-40B4-BE49-F238E27FC236}">
                <a16:creationId xmlns:a16="http://schemas.microsoft.com/office/drawing/2014/main" id="{835B494F-BDC7-4C05-81EB-7CAEBCA5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213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19" name="Text Box 155">
            <a:extLst>
              <a:ext uri="{FF2B5EF4-FFF2-40B4-BE49-F238E27FC236}">
                <a16:creationId xmlns:a16="http://schemas.microsoft.com/office/drawing/2014/main" id="{BEE6211B-46D0-40A7-B7FF-0333B9EB9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38175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+</a:t>
            </a:r>
          </a:p>
        </p:txBody>
      </p:sp>
      <p:sp>
        <p:nvSpPr>
          <p:cNvPr id="37020" name="Text Box 156">
            <a:extLst>
              <a:ext uri="{FF2B5EF4-FFF2-40B4-BE49-F238E27FC236}">
                <a16:creationId xmlns:a16="http://schemas.microsoft.com/office/drawing/2014/main" id="{7E1755E8-0C47-4CAA-87C1-435703737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38175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1" name="Text Box 157">
            <a:extLst>
              <a:ext uri="{FF2B5EF4-FFF2-40B4-BE49-F238E27FC236}">
                <a16:creationId xmlns:a16="http://schemas.microsoft.com/office/drawing/2014/main" id="{7C9EA914-9DDF-4724-8BC0-6AAB6F54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38175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2" name="Text Box 158">
            <a:extLst>
              <a:ext uri="{FF2B5EF4-FFF2-40B4-BE49-F238E27FC236}">
                <a16:creationId xmlns:a16="http://schemas.microsoft.com/office/drawing/2014/main" id="{75CD941F-CBC1-49F3-943F-E28EB0E1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38175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3" name="Text Box 159">
            <a:extLst>
              <a:ext uri="{FF2B5EF4-FFF2-40B4-BE49-F238E27FC236}">
                <a16:creationId xmlns:a16="http://schemas.microsoft.com/office/drawing/2014/main" id="{1054BB16-7EEF-40EB-838A-D85F49871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38175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4" name="Text Box 160">
            <a:extLst>
              <a:ext uri="{FF2B5EF4-FFF2-40B4-BE49-F238E27FC236}">
                <a16:creationId xmlns:a16="http://schemas.microsoft.com/office/drawing/2014/main" id="{A52040DF-5FB6-497D-9192-1AA4DA8A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3736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5" name="Text Box 161">
            <a:extLst>
              <a:ext uri="{FF2B5EF4-FFF2-40B4-BE49-F238E27FC236}">
                <a16:creationId xmlns:a16="http://schemas.microsoft.com/office/drawing/2014/main" id="{3E7D63B5-DF48-43C6-8417-21464CEB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3736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6" name="Text Box 162">
            <a:extLst>
              <a:ext uri="{FF2B5EF4-FFF2-40B4-BE49-F238E27FC236}">
                <a16:creationId xmlns:a16="http://schemas.microsoft.com/office/drawing/2014/main" id="{0D7388B6-2ABE-4516-870E-56999488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6610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7" name="Text Box 163">
            <a:extLst>
              <a:ext uri="{FF2B5EF4-FFF2-40B4-BE49-F238E27FC236}">
                <a16:creationId xmlns:a16="http://schemas.microsoft.com/office/drawing/2014/main" id="{A2755DBB-DC2D-46AB-ADAE-19CEB06C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373688"/>
            <a:ext cx="287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8" name="Text Box 164">
            <a:extLst>
              <a:ext uri="{FF2B5EF4-FFF2-40B4-BE49-F238E27FC236}">
                <a16:creationId xmlns:a16="http://schemas.microsoft.com/office/drawing/2014/main" id="{0B3EF28A-34D1-45BA-98F8-E4739207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66102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29" name="Text Box 165">
            <a:extLst>
              <a:ext uri="{FF2B5EF4-FFF2-40B4-BE49-F238E27FC236}">
                <a16:creationId xmlns:a16="http://schemas.microsoft.com/office/drawing/2014/main" id="{DAD97B19-7F81-4F6A-8ADE-7870F94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37368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+</a:t>
            </a:r>
          </a:p>
        </p:txBody>
      </p:sp>
      <p:sp>
        <p:nvSpPr>
          <p:cNvPr id="37030" name="Text Box 166">
            <a:extLst>
              <a:ext uri="{FF2B5EF4-FFF2-40B4-BE49-F238E27FC236}">
                <a16:creationId xmlns:a16="http://schemas.microsoft.com/office/drawing/2014/main" id="{F7931DD5-47FE-4938-AEB2-B9E3D107D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573405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1" name="Text Box 167">
            <a:extLst>
              <a:ext uri="{FF2B5EF4-FFF2-40B4-BE49-F238E27FC236}">
                <a16:creationId xmlns:a16="http://schemas.microsoft.com/office/drawing/2014/main" id="{2D47D5AD-A83F-42F1-AF94-223E4053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6021388"/>
            <a:ext cx="287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2" name="Text Box 168">
            <a:extLst>
              <a:ext uri="{FF2B5EF4-FFF2-40B4-BE49-F238E27FC236}">
                <a16:creationId xmlns:a16="http://schemas.microsoft.com/office/drawing/2014/main" id="{6199037D-95B0-4BB7-8E59-A5C4AEA2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0133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3" name="Text Box 169">
            <a:extLst>
              <a:ext uri="{FF2B5EF4-FFF2-40B4-BE49-F238E27FC236}">
                <a16:creationId xmlns:a16="http://schemas.microsoft.com/office/drawing/2014/main" id="{581253A2-21AB-49ED-AB9C-ABB681ECF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133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4" name="Text Box 170">
            <a:extLst>
              <a:ext uri="{FF2B5EF4-FFF2-40B4-BE49-F238E27FC236}">
                <a16:creationId xmlns:a16="http://schemas.microsoft.com/office/drawing/2014/main" id="{444090D2-1B4B-402B-8C61-B23C59B7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02138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+</a:t>
            </a:r>
          </a:p>
        </p:txBody>
      </p:sp>
      <p:sp>
        <p:nvSpPr>
          <p:cNvPr id="37035" name="Text Box 171">
            <a:extLst>
              <a:ext uri="{FF2B5EF4-FFF2-40B4-BE49-F238E27FC236}">
                <a16:creationId xmlns:a16="http://schemas.microsoft.com/office/drawing/2014/main" id="{1B67B00A-017A-4AFB-9850-58374C8D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021388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6" name="Text Box 172">
            <a:extLst>
              <a:ext uri="{FF2B5EF4-FFF2-40B4-BE49-F238E27FC236}">
                <a16:creationId xmlns:a16="http://schemas.microsoft.com/office/drawing/2014/main" id="{BF407230-A035-4B70-924E-C8B0795C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021388"/>
            <a:ext cx="287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7" name="Text Box 173">
            <a:extLst>
              <a:ext uri="{FF2B5EF4-FFF2-40B4-BE49-F238E27FC236}">
                <a16:creationId xmlns:a16="http://schemas.microsoft.com/office/drawing/2014/main" id="{1E9FF60A-AB3A-496C-963F-79939420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01332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+</a:t>
            </a:r>
          </a:p>
        </p:txBody>
      </p:sp>
      <p:sp>
        <p:nvSpPr>
          <p:cNvPr id="37038" name="Text Box 174">
            <a:extLst>
              <a:ext uri="{FF2B5EF4-FFF2-40B4-BE49-F238E27FC236}">
                <a16:creationId xmlns:a16="http://schemas.microsoft.com/office/drawing/2014/main" id="{0C8C53AA-4FC9-42AA-A20F-A803F8DF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0133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-</a:t>
            </a:r>
          </a:p>
        </p:txBody>
      </p:sp>
      <p:sp>
        <p:nvSpPr>
          <p:cNvPr id="37039" name="Text Box 175">
            <a:extLst>
              <a:ext uri="{FF2B5EF4-FFF2-40B4-BE49-F238E27FC236}">
                <a16:creationId xmlns:a16="http://schemas.microsoft.com/office/drawing/2014/main" id="{4141B060-E4B2-4B51-A1EE-6BF2524E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73405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ru-RU" altLang="ru-RU" sz="2400" b="1"/>
              <a:t>+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15" grpId="0"/>
      <p:bldP spid="37016" grpId="0"/>
      <p:bldP spid="37017" grpId="0"/>
      <p:bldP spid="37018" grpId="0"/>
      <p:bldP spid="37019" grpId="0"/>
      <p:bldP spid="37020" grpId="0"/>
      <p:bldP spid="37021" grpId="0"/>
      <p:bldP spid="37022" grpId="0"/>
      <p:bldP spid="37023" grpId="0"/>
      <p:bldP spid="37024" grpId="0"/>
      <p:bldP spid="37025" grpId="0"/>
      <p:bldP spid="37026" grpId="0"/>
      <p:bldP spid="37027" grpId="0"/>
      <p:bldP spid="37028" grpId="0"/>
      <p:bldP spid="37029" grpId="0"/>
      <p:bldP spid="37030" grpId="0"/>
      <p:bldP spid="37031" grpId="0"/>
      <p:bldP spid="37032" grpId="0"/>
      <p:bldP spid="37033" grpId="0"/>
      <p:bldP spid="37034" grpId="0"/>
      <p:bldP spid="37035" grpId="0"/>
      <p:bldP spid="37036" grpId="0"/>
      <p:bldP spid="37037" grpId="0"/>
      <p:bldP spid="37038" grpId="0"/>
      <p:bldP spid="370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A2D52A-658D-40D1-93E9-CAD69C20E20E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</a:rPr>
              <a:t>Самое главное</a:t>
            </a:r>
          </a:p>
        </p:txBody>
      </p:sp>
      <p:sp>
        <p:nvSpPr>
          <p:cNvPr id="27650" name="Text Box 6">
            <a:extLst>
              <a:ext uri="{FF2B5EF4-FFF2-40B4-BE49-F238E27FC236}">
                <a16:creationId xmlns:a16="http://schemas.microsoft.com/office/drawing/2014/main" id="{F767C0FF-96C0-4A8A-83CE-A6F5CD5E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71538"/>
            <a:ext cx="86042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altLang="ru-RU" sz="2000" b="1" i="1"/>
              <a:t>  Информационные процессы</a:t>
            </a:r>
            <a:r>
              <a:rPr lang="ru-RU" altLang="ru-RU" sz="2000"/>
              <a:t> – это процессы, связанные с изменением информации или действиями с использованием информации. 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altLang="ru-RU" sz="2000" b="1" i="1"/>
              <a:t>  </a:t>
            </a:r>
            <a:r>
              <a:rPr lang="ru-RU" altLang="ru-RU" sz="2000"/>
              <a:t>Со </a:t>
            </a:r>
            <a:r>
              <a:rPr lang="ru-RU" altLang="ru-RU" sz="2000" b="1" i="1"/>
              <a:t>сбора информации</a:t>
            </a:r>
            <a:r>
              <a:rPr lang="ru-RU" altLang="ru-RU" sz="2000"/>
              <a:t> начинается решение любой задачи.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altLang="ru-RU" sz="2000" b="1" i="1"/>
              <a:t>  Обработка информации</a:t>
            </a:r>
            <a:r>
              <a:rPr lang="ru-RU" altLang="ru-RU" sz="2000"/>
              <a:t> - это целенаправленный процесс изменения содержания или формы представления информации.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altLang="ru-RU" sz="2000" b="1" i="1"/>
              <a:t>  Сохранить информацию</a:t>
            </a:r>
            <a:r>
              <a:rPr lang="ru-RU" altLang="ru-RU" sz="2000"/>
              <a:t> - это значит тем или иным способом зафиксировать её на некотором носителе. 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altLang="ru-RU" sz="2000" b="1" i="1"/>
              <a:t>  Передача информации </a:t>
            </a:r>
            <a:r>
              <a:rPr lang="ru-RU" altLang="ru-RU" sz="2000"/>
              <a:t>осуществляется по схеме: источник информации - кодирующее устройство - канал связи – декодирующее устройство – приёмник информации.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9CB79710-336C-403C-904D-931EBA82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832475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i="1">
                <a:solidFill>
                  <a:schemeClr val="bg1"/>
                </a:solidFill>
              </a:rPr>
              <a:t>Информационная деятельность  </a:t>
            </a:r>
            <a:r>
              <a:rPr lang="ru-RU" altLang="ru-RU">
                <a:solidFill>
                  <a:schemeClr val="bg1"/>
                </a:solidFill>
              </a:rPr>
              <a:t>связанна с процессами сбора, представления, обработки, хранения и передачи информации.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>
            <a:extLst>
              <a:ext uri="{FF2B5EF4-FFF2-40B4-BE49-F238E27FC236}">
                <a16:creationId xmlns:a16="http://schemas.microsoft.com/office/drawing/2014/main" id="{E6424008-5F79-43FF-B4A1-55930C1F3151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Вопросы и задания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561B42DC-4B8B-46B5-8585-EFDF91B2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1" y="1138150"/>
            <a:ext cx="77771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 dirty="0"/>
              <a:t>Квадрат, круг, ромб и треугольник вырезаны из белой, синей, красной и зелёной бумаги. Известно, что круг не белый и не зелёный; синяя фигура лежит между ромбом и красной фигурой; треугольник не синий и не зелёный; квадрат лежит между треугольником и белой фигурой. Из бумаги какого цвета вырезаны фигуры?</a:t>
            </a:r>
          </a:p>
        </p:txBody>
      </p:sp>
      <p:graphicFrame>
        <p:nvGraphicFramePr>
          <p:cNvPr id="31818" name="Group 74">
            <a:extLst>
              <a:ext uri="{FF2B5EF4-FFF2-40B4-BE49-F238E27FC236}">
                <a16:creationId xmlns:a16="http://schemas.microsoft.com/office/drawing/2014/main" id="{8ED4B802-FCA9-49D3-9FB6-C83A635E0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09902"/>
              </p:ext>
            </p:extLst>
          </p:nvPr>
        </p:nvGraphicFramePr>
        <p:xfrm>
          <a:off x="1324768" y="3973426"/>
          <a:ext cx="7643813" cy="2005100"/>
        </p:xfrm>
        <a:graphic>
          <a:graphicData uri="http://schemas.openxmlformats.org/drawingml/2006/table">
            <a:tbl>
              <a:tblPr/>
              <a:tblGrid>
                <a:gridCol w="152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белая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синяя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красная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зелёная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квадрат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круг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ромб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треугольник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>
            <a:extLst>
              <a:ext uri="{FF2B5EF4-FFF2-40B4-BE49-F238E27FC236}">
                <a16:creationId xmlns:a16="http://schemas.microsoft.com/office/drawing/2014/main" id="{4EDC6DD8-D3A8-4EB8-BF09-67A5C53A219E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Задания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60258AE0-5291-4DD0-A93A-C1454ACC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7771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/>
              <a:t>Вы отправляете товарищу </a:t>
            </a:r>
            <a:r>
              <a:rPr lang="en-US" altLang="ru-RU" sz="2400"/>
              <a:t>SMS</a:t>
            </a:r>
            <a:r>
              <a:rPr lang="ru-RU" altLang="ru-RU" sz="2400"/>
              <a:t>-сообщение с домашним заданием по математике. Рассмотрите эту ситуацию с информационной точки зрения, указав источник информации, кодирующее устройство, канал связи, декодирующее устройство и приёмник информации.</a:t>
            </a:r>
          </a:p>
        </p:txBody>
      </p:sp>
      <p:graphicFrame>
        <p:nvGraphicFramePr>
          <p:cNvPr id="32793" name="Group 25">
            <a:extLst>
              <a:ext uri="{FF2B5EF4-FFF2-40B4-BE49-F238E27FC236}">
                <a16:creationId xmlns:a16="http://schemas.microsoft.com/office/drawing/2014/main" id="{39650989-FFCF-45BD-A2A4-63D1B337CA3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116013" y="4005263"/>
          <a:ext cx="7777162" cy="1401762"/>
        </p:xfrm>
        <a:graphic>
          <a:graphicData uri="http://schemas.openxmlformats.org/drawingml/2006/table">
            <a:tbl>
              <a:tblPr/>
              <a:tblGrid>
                <a:gridCol w="15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 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Кодирующее  устройство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Канал связи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Декодирующее устройство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Приёмник 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>
            <a:extLst>
              <a:ext uri="{FF2B5EF4-FFF2-40B4-BE49-F238E27FC236}">
                <a16:creationId xmlns:a16="http://schemas.microsoft.com/office/drawing/2014/main" id="{E5036902-8510-42C9-8FCC-304237650851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Опорный конспект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B4E3F0C-1F2A-4120-AB68-9073ADD9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65175"/>
            <a:ext cx="7632700" cy="9350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Информационными процессами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называют процессы, связанные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с изменением информации или действиями с использованием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информации.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6D66441-A762-4625-85E4-EEC16782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844675"/>
            <a:ext cx="5113337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Информационные процессы</a:t>
            </a:r>
          </a:p>
        </p:txBody>
      </p:sp>
      <p:sp>
        <p:nvSpPr>
          <p:cNvPr id="29701" name="Rectangle 5">
            <a:hlinkClick r:id="rId2"/>
            <a:extLst>
              <a:ext uri="{FF2B5EF4-FFF2-40B4-BE49-F238E27FC236}">
                <a16:creationId xmlns:a16="http://schemas.microsoft.com/office/drawing/2014/main" id="{5F69E6B6-F615-4682-8487-F0B890FE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565400"/>
            <a:ext cx="1728788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Сбор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2" name="Rectangle 5">
            <a:hlinkClick r:id="rId2"/>
            <a:extLst>
              <a:ext uri="{FF2B5EF4-FFF2-40B4-BE49-F238E27FC236}">
                <a16:creationId xmlns:a16="http://schemas.microsoft.com/office/drawing/2014/main" id="{6764027A-69B0-44FF-8E47-980AF816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Обработка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4" name="Rectangle 5">
            <a:hlinkClick r:id="rId2"/>
            <a:extLst>
              <a:ext uri="{FF2B5EF4-FFF2-40B4-BE49-F238E27FC236}">
                <a16:creationId xmlns:a16="http://schemas.microsoft.com/office/drawing/2014/main" id="{B290CEF9-A45A-4B9A-A1CA-66BC9355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581525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Хранение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5" name="Rectangle 5">
            <a:hlinkClick r:id="rId2"/>
            <a:extLst>
              <a:ext uri="{FF2B5EF4-FFF2-40B4-BE49-F238E27FC236}">
                <a16:creationId xmlns:a16="http://schemas.microsoft.com/office/drawing/2014/main" id="{805E2860-A5B0-43CB-99E5-FEFE4D57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589588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Передача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3" name="Rectangle 5">
            <a:hlinkClick r:id="rId2"/>
            <a:extLst>
              <a:ext uri="{FF2B5EF4-FFF2-40B4-BE49-F238E27FC236}">
                <a16:creationId xmlns:a16="http://schemas.microsoft.com/office/drawing/2014/main" id="{62F7F3D0-C0CC-4EA7-AD38-24BA9B69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89363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Получение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новой информации</a:t>
            </a:r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84DEDCA8-5AC0-4B3D-AAE4-8F39C4DB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789363"/>
            <a:ext cx="1871663" cy="503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Изменение 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представления</a:t>
            </a:r>
          </a:p>
        </p:txBody>
      </p:sp>
      <p:sp>
        <p:nvSpPr>
          <p:cNvPr id="30730" name="Line 13">
            <a:extLst>
              <a:ext uri="{FF2B5EF4-FFF2-40B4-BE49-F238E27FC236}">
                <a16:creationId xmlns:a16="http://schemas.microsoft.com/office/drawing/2014/main" id="{0F108F03-5183-47AD-8005-5B95CCCEA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133600"/>
            <a:ext cx="0" cy="3959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5">
            <a:hlinkClick r:id="rId2"/>
            <a:extLst>
              <a:ext uri="{FF2B5EF4-FFF2-40B4-BE49-F238E27FC236}">
                <a16:creationId xmlns:a16="http://schemas.microsoft.com/office/drawing/2014/main" id="{12B3C099-D997-48AB-9E04-6604FDFE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797425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Внутренняя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8" name="Rectangle 5">
            <a:hlinkClick r:id="rId2"/>
            <a:extLst>
              <a:ext uri="{FF2B5EF4-FFF2-40B4-BE49-F238E27FC236}">
                <a16:creationId xmlns:a16="http://schemas.microsoft.com/office/drawing/2014/main" id="{6ABC3773-3C07-42B7-B94F-55BBBADF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797425"/>
            <a:ext cx="1871663" cy="503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Внешняя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4DA10672-75B4-4916-A103-263B699D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61025"/>
            <a:ext cx="1295400" cy="576263"/>
          </a:xfrm>
          <a:prstGeom prst="chevron">
            <a:avLst>
              <a:gd name="adj" fmla="val 3340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Источник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информации</a:t>
            </a:r>
          </a:p>
        </p:txBody>
      </p:sp>
      <p:sp>
        <p:nvSpPr>
          <p:cNvPr id="25612" name="AutoShape 12">
            <a:extLst>
              <a:ext uri="{FF2B5EF4-FFF2-40B4-BE49-F238E27FC236}">
                <a16:creationId xmlns:a16="http://schemas.microsoft.com/office/drawing/2014/main" id="{074FDA3E-26CC-4D9A-A838-E6CB1F64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661025"/>
            <a:ext cx="1223962" cy="577850"/>
          </a:xfrm>
          <a:prstGeom prst="chevron">
            <a:avLst>
              <a:gd name="adj" fmla="val 3067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Кодирующее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устройство</a:t>
            </a:r>
          </a:p>
        </p:txBody>
      </p:sp>
      <p:sp>
        <p:nvSpPr>
          <p:cNvPr id="25615" name="AutoShape 15">
            <a:extLst>
              <a:ext uri="{FF2B5EF4-FFF2-40B4-BE49-F238E27FC236}">
                <a16:creationId xmlns:a16="http://schemas.microsoft.com/office/drawing/2014/main" id="{FEC13BA3-2045-4DFB-9A88-CD55146F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661025"/>
            <a:ext cx="792163" cy="576263"/>
          </a:xfrm>
          <a:prstGeom prst="chevron">
            <a:avLst>
              <a:gd name="adj" fmla="val 31917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Канал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связи</a:t>
            </a:r>
          </a:p>
        </p:txBody>
      </p:sp>
      <p:sp>
        <p:nvSpPr>
          <p:cNvPr id="25616" name="AutoShape 16">
            <a:extLst>
              <a:ext uri="{FF2B5EF4-FFF2-40B4-BE49-F238E27FC236}">
                <a16:creationId xmlns:a16="http://schemas.microsoft.com/office/drawing/2014/main" id="{00A262D4-9CF9-4237-B09B-E5E5E43B9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661025"/>
            <a:ext cx="1439863" cy="577850"/>
          </a:xfrm>
          <a:prstGeom prst="chevron">
            <a:avLst>
              <a:gd name="adj" fmla="val 3463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Декодирующее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устройство</a:t>
            </a:r>
          </a:p>
        </p:txBody>
      </p:sp>
      <p:sp>
        <p:nvSpPr>
          <p:cNvPr id="25617" name="AutoShape 17">
            <a:extLst>
              <a:ext uri="{FF2B5EF4-FFF2-40B4-BE49-F238E27FC236}">
                <a16:creationId xmlns:a16="http://schemas.microsoft.com/office/drawing/2014/main" id="{5B41634C-5EC4-4A7E-B54E-509BB262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661025"/>
            <a:ext cx="1152525" cy="576263"/>
          </a:xfrm>
          <a:prstGeom prst="chevron">
            <a:avLst>
              <a:gd name="adj" fmla="val 29402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Приемник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информации</a:t>
            </a:r>
          </a:p>
        </p:txBody>
      </p:sp>
      <p:sp>
        <p:nvSpPr>
          <p:cNvPr id="30738" name="Line 13">
            <a:extLst>
              <a:ext uri="{FF2B5EF4-FFF2-40B4-BE49-F238E27FC236}">
                <a16:creationId xmlns:a16="http://schemas.microsoft.com/office/drawing/2014/main" id="{870E1057-ACFA-415F-A414-E1AFACE9013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871663" y="1377950"/>
            <a:ext cx="0" cy="1511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9" name="Line 12">
            <a:extLst>
              <a:ext uri="{FF2B5EF4-FFF2-40B4-BE49-F238E27FC236}">
                <a16:creationId xmlns:a16="http://schemas.microsoft.com/office/drawing/2014/main" id="{8C6A2B87-80EE-4D8E-928F-D30E0CA85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852738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0" name="Line 12">
            <a:extLst>
              <a:ext uri="{FF2B5EF4-FFF2-40B4-BE49-F238E27FC236}">
                <a16:creationId xmlns:a16="http://schemas.microsoft.com/office/drawing/2014/main" id="{1503996C-7A30-447C-96E8-4437BFE38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93382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1" name="Line 12">
            <a:extLst>
              <a:ext uri="{FF2B5EF4-FFF2-40B4-BE49-F238E27FC236}">
                <a16:creationId xmlns:a16="http://schemas.microsoft.com/office/drawing/2014/main" id="{A002561A-75C9-4B1B-8881-D439E4D2F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941888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2" name="Line 12">
            <a:extLst>
              <a:ext uri="{FF2B5EF4-FFF2-40B4-BE49-F238E27FC236}">
                <a16:creationId xmlns:a16="http://schemas.microsoft.com/office/drawing/2014/main" id="{DE237704-722B-4C9E-8678-1B47FA513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09282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3" name="Line 12">
            <a:extLst>
              <a:ext uri="{FF2B5EF4-FFF2-40B4-BE49-F238E27FC236}">
                <a16:creationId xmlns:a16="http://schemas.microsoft.com/office/drawing/2014/main" id="{15574776-59F9-4943-B52C-7A459312DA4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059113" y="3644900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4" name="Line 12">
            <a:extLst>
              <a:ext uri="{FF2B5EF4-FFF2-40B4-BE49-F238E27FC236}">
                <a16:creationId xmlns:a16="http://schemas.microsoft.com/office/drawing/2014/main" id="{813A941B-EBE3-4AD2-A422-1EC38C41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5949950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5" name="Line 12">
            <a:extLst>
              <a:ext uri="{FF2B5EF4-FFF2-40B4-BE49-F238E27FC236}">
                <a16:creationId xmlns:a16="http://schemas.microsoft.com/office/drawing/2014/main" id="{A999F486-2016-4EDE-BEF7-F39F78F643A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356894" y="3715544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6" name="Line 12">
            <a:extLst>
              <a:ext uri="{FF2B5EF4-FFF2-40B4-BE49-F238E27FC236}">
                <a16:creationId xmlns:a16="http://schemas.microsoft.com/office/drawing/2014/main" id="{9922E37A-8927-4D48-910B-FBA04D9424B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806406" y="3715544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7" name="Line 12">
            <a:extLst>
              <a:ext uri="{FF2B5EF4-FFF2-40B4-BE49-F238E27FC236}">
                <a16:creationId xmlns:a16="http://schemas.microsoft.com/office/drawing/2014/main" id="{59E5C653-231E-4FF3-BF29-571A42229D7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059113" y="4652963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8" name="Line 12">
            <a:extLst>
              <a:ext uri="{FF2B5EF4-FFF2-40B4-BE49-F238E27FC236}">
                <a16:creationId xmlns:a16="http://schemas.microsoft.com/office/drawing/2014/main" id="{D0D4546D-875D-4635-8909-025A074A4E2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356894" y="4723607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9" name="Line 12">
            <a:extLst>
              <a:ext uri="{FF2B5EF4-FFF2-40B4-BE49-F238E27FC236}">
                <a16:creationId xmlns:a16="http://schemas.microsoft.com/office/drawing/2014/main" id="{11632FA6-D694-485B-BAB8-55BAC4D3AB1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806406" y="4723607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A0A2A5ED-C2E5-4A67-8043-6D301D30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latin typeface="Arial" charset="0"/>
                <a:cs typeface="Arial" charset="0"/>
              </a:rPr>
              <a:t>Ключевые слова</a:t>
            </a:r>
          </a:p>
        </p:txBody>
      </p:sp>
      <p:sp>
        <p:nvSpPr>
          <p:cNvPr id="15362" name="Объект 4">
            <a:extLst>
              <a:ext uri="{FF2B5EF4-FFF2-40B4-BE49-F238E27FC236}">
                <a16:creationId xmlns:a16="http://schemas.microsoft.com/office/drawing/2014/main" id="{BA158030-3852-44F7-8484-76C6246D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r>
              <a:rPr lang="ru-RU" altLang="ru-RU" b="1"/>
              <a:t>информационные процессы</a:t>
            </a:r>
          </a:p>
          <a:p>
            <a:r>
              <a:rPr lang="ru-RU" altLang="ru-RU" b="1"/>
              <a:t>информационная деятельность</a:t>
            </a:r>
          </a:p>
          <a:p>
            <a:r>
              <a:rPr lang="ru-RU" altLang="ru-RU" b="1"/>
              <a:t>сбор информации</a:t>
            </a:r>
          </a:p>
          <a:p>
            <a:r>
              <a:rPr lang="ru-RU" altLang="ru-RU" b="1"/>
              <a:t>обработка информации</a:t>
            </a:r>
          </a:p>
          <a:p>
            <a:r>
              <a:rPr lang="ru-RU" altLang="ru-RU" b="1"/>
              <a:t>хранение информации, носитель информации</a:t>
            </a:r>
          </a:p>
          <a:p>
            <a:r>
              <a:rPr lang="ru-RU" altLang="ru-RU" b="1"/>
              <a:t>передача информации, источник, канал связи, приёмник</a:t>
            </a:r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2">
            <a:extLst>
              <a:ext uri="{FF2B5EF4-FFF2-40B4-BE49-F238E27FC236}">
                <a16:creationId xmlns:a16="http://schemas.microsoft.com/office/drawing/2014/main" id="{4EAE9F7E-2D55-4E67-9926-95C5319A3B55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 dirty="0">
                <a:solidFill>
                  <a:schemeClr val="tx2"/>
                </a:solidFill>
              </a:rPr>
              <a:t>Понятие информационного процесса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1E06E0B-5078-4350-BE7C-BB9FB6AE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 b="1"/>
              <a:t>Информационными процессами</a:t>
            </a:r>
            <a:r>
              <a:rPr lang="ru-RU" altLang="ru-RU" sz="2400"/>
              <a:t> называют процессы, связанные с изменением информации или действиями с использованием информации.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2790B59F-FE90-46D6-A1AD-34376FA4CD0E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565400"/>
            <a:ext cx="4464050" cy="3265488"/>
            <a:chOff x="1565" y="2069"/>
            <a:chExt cx="2812" cy="2057"/>
          </a:xfrm>
        </p:grpSpPr>
        <p:pic>
          <p:nvPicPr>
            <p:cNvPr id="1049" name="Picture 12">
              <a:extLst>
                <a:ext uri="{FF2B5EF4-FFF2-40B4-BE49-F238E27FC236}">
                  <a16:creationId xmlns:a16="http://schemas.microsoft.com/office/drawing/2014/main" id="{C1D91AD0-3A3E-4D6D-A48A-978D81871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069"/>
              <a:ext cx="2132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0" name="Text Box 15">
              <a:extLst>
                <a:ext uri="{FF2B5EF4-FFF2-40B4-BE49-F238E27FC236}">
                  <a16:creationId xmlns:a16="http://schemas.microsoft.com/office/drawing/2014/main" id="{FC3F619B-E4E4-414D-AA95-289CE40D8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838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Просмотр телепередач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BC3D90BE-3F22-41ED-9067-D24E602A36CC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276475"/>
            <a:ext cx="4679950" cy="3552825"/>
            <a:chOff x="1610" y="1616"/>
            <a:chExt cx="2948" cy="2238"/>
          </a:xfrm>
        </p:grpSpPr>
        <p:pic>
          <p:nvPicPr>
            <p:cNvPr id="1047" name="Picture 19">
              <a:extLst>
                <a:ext uri="{FF2B5EF4-FFF2-40B4-BE49-F238E27FC236}">
                  <a16:creationId xmlns:a16="http://schemas.microsoft.com/office/drawing/2014/main" id="{4F14F507-5041-48D0-A269-E02A5DB25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616"/>
              <a:ext cx="2812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8" name="Text Box 20">
              <a:extLst>
                <a:ext uri="{FF2B5EF4-FFF2-40B4-BE49-F238E27FC236}">
                  <a16:creationId xmlns:a16="http://schemas.microsoft.com/office/drawing/2014/main" id="{F05B2161-8C4C-4E57-A217-8B27C32F2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566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Чтение книг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98C6B83F-0CF7-44B3-91CC-AF10B789879A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565400"/>
            <a:ext cx="4464050" cy="3265488"/>
            <a:chOff x="1610" y="1797"/>
            <a:chExt cx="2812" cy="2057"/>
          </a:xfrm>
        </p:grpSpPr>
        <p:pic>
          <p:nvPicPr>
            <p:cNvPr id="1045" name="Picture 22">
              <a:extLst>
                <a:ext uri="{FF2B5EF4-FFF2-40B4-BE49-F238E27FC236}">
                  <a16:creationId xmlns:a16="http://schemas.microsoft.com/office/drawing/2014/main" id="{6365E529-13C2-4FB8-AA6E-5E543E4EC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797"/>
              <a:ext cx="2540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6" name="Text Box 23">
              <a:extLst>
                <a:ext uri="{FF2B5EF4-FFF2-40B4-BE49-F238E27FC236}">
                  <a16:creationId xmlns:a16="http://schemas.microsoft.com/office/drawing/2014/main" id="{C73EC889-F440-47C2-B9EA-00B6A82B7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566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Разговор по телефону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026F156-154F-461E-A0B2-B750CF316761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565400"/>
            <a:ext cx="4464050" cy="3265488"/>
            <a:chOff x="1610" y="1797"/>
            <a:chExt cx="2812" cy="2057"/>
          </a:xfrm>
        </p:grpSpPr>
        <p:pic>
          <p:nvPicPr>
            <p:cNvPr id="1043" name="Picture 25">
              <a:extLst>
                <a:ext uri="{FF2B5EF4-FFF2-40B4-BE49-F238E27FC236}">
                  <a16:creationId xmlns:a16="http://schemas.microsoft.com/office/drawing/2014/main" id="{9BCD514C-FCCE-4C36-86ED-27BF5AB9D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97"/>
              <a:ext cx="2132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" name="Text Box 26">
              <a:extLst>
                <a:ext uri="{FF2B5EF4-FFF2-40B4-BE49-F238E27FC236}">
                  <a16:creationId xmlns:a16="http://schemas.microsoft.com/office/drawing/2014/main" id="{7016AB64-7809-48E6-860F-F47D33DAB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566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Запись в блокноте</a:t>
              </a:r>
            </a:p>
          </p:txBody>
        </p:sp>
      </p:grpSp>
      <p:sp>
        <p:nvSpPr>
          <p:cNvPr id="17435" name="Text Box 27">
            <a:extLst>
              <a:ext uri="{FF2B5EF4-FFF2-40B4-BE49-F238E27FC236}">
                <a16:creationId xmlns:a16="http://schemas.microsoft.com/office/drawing/2014/main" id="{A631D194-9E37-490A-9E56-40A0A5C1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777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/>
              <a:t>Основные </a:t>
            </a:r>
            <a:r>
              <a:rPr lang="ru-RU" altLang="ru-RU" sz="2400" b="1"/>
              <a:t>информационные процессы</a:t>
            </a:r>
            <a:r>
              <a:rPr lang="ru-RU" altLang="ru-RU" sz="2400"/>
              <a:t>: сбор информации, обработка информации, хранение информации, передача информации.</a:t>
            </a:r>
          </a:p>
        </p:txBody>
      </p:sp>
      <p:sp>
        <p:nvSpPr>
          <p:cNvPr id="29701" name="Rectangle 5">
            <a:hlinkClick r:id="rId6"/>
            <a:extLst>
              <a:ext uri="{FF2B5EF4-FFF2-40B4-BE49-F238E27FC236}">
                <a16:creationId xmlns:a16="http://schemas.microsoft.com/office/drawing/2014/main" id="{3FD06C30-0C04-4E45-B07F-90149587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728787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Сбор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2" name="Rectangle 5">
            <a:hlinkClick r:id="rId6"/>
            <a:extLst>
              <a:ext uri="{FF2B5EF4-FFF2-40B4-BE49-F238E27FC236}">
                <a16:creationId xmlns:a16="http://schemas.microsoft.com/office/drawing/2014/main" id="{926DBD13-4132-4824-9C4D-A509908A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573463"/>
            <a:ext cx="1728788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Обработка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4" name="Rectangle 5">
            <a:hlinkClick r:id="rId6"/>
            <a:extLst>
              <a:ext uri="{FF2B5EF4-FFF2-40B4-BE49-F238E27FC236}">
                <a16:creationId xmlns:a16="http://schemas.microsoft.com/office/drawing/2014/main" id="{FE3C11E0-AF98-414F-B495-C6370D66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573463"/>
            <a:ext cx="1728787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Хранение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5" name="Rectangle 5">
            <a:hlinkClick r:id="rId6"/>
            <a:extLst>
              <a:ext uri="{FF2B5EF4-FFF2-40B4-BE49-F238E27FC236}">
                <a16:creationId xmlns:a16="http://schemas.microsoft.com/office/drawing/2014/main" id="{28D2C10B-9453-4653-9B99-C4932728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573463"/>
            <a:ext cx="1728788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Передача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7440" name="AutoShape 32">
            <a:extLst>
              <a:ext uri="{FF2B5EF4-FFF2-40B4-BE49-F238E27FC236}">
                <a16:creationId xmlns:a16="http://schemas.microsoft.com/office/drawing/2014/main" id="{DB0BB688-67E4-4A69-8ACF-152B114F7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9338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41" name="AutoShape 33">
            <a:extLst>
              <a:ext uri="{FF2B5EF4-FFF2-40B4-BE49-F238E27FC236}">
                <a16:creationId xmlns:a16="http://schemas.microsoft.com/office/drawing/2014/main" id="{C936CB63-608D-4193-81DC-C9E6EE902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9338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42" name="AutoShape 34">
            <a:extLst>
              <a:ext uri="{FF2B5EF4-FFF2-40B4-BE49-F238E27FC236}">
                <a16:creationId xmlns:a16="http://schemas.microsoft.com/office/drawing/2014/main" id="{F22D3A36-9DA5-4D8A-AE81-3AB11A6D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9338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43" name="Text Box 35">
            <a:extLst>
              <a:ext uri="{FF2B5EF4-FFF2-40B4-BE49-F238E27FC236}">
                <a16:creationId xmlns:a16="http://schemas.microsoft.com/office/drawing/2014/main" id="{FD3F4AC4-2413-4F2F-B1FF-9821ACB8C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7777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 b="1"/>
              <a:t>Информационной деятельностью</a:t>
            </a:r>
            <a:r>
              <a:rPr lang="ru-RU" altLang="ru-RU" sz="2400"/>
              <a:t> человека называют деятельность, связанную с процессами сбора, представления, обработки, хранения и передачи информации</a:t>
            </a:r>
            <a:r>
              <a:rPr lang="ru-RU" altLang="ru-RU" sz="2400" b="1"/>
              <a:t>.</a:t>
            </a:r>
          </a:p>
        </p:txBody>
      </p:sp>
      <p:pic>
        <p:nvPicPr>
          <p:cNvPr id="17444" name="Picture 36">
            <a:extLst>
              <a:ext uri="{FF2B5EF4-FFF2-40B4-BE49-F238E27FC236}">
                <a16:creationId xmlns:a16="http://schemas.microsoft.com/office/drawing/2014/main" id="{7B6D47FD-F666-4FB8-97F4-3FA396A4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59769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35" grpId="0"/>
      <p:bldP spid="17435" grpId="1"/>
      <p:bldP spid="29701" grpId="0" animBg="1"/>
      <p:bldP spid="29701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17440" grpId="0" animBg="1"/>
      <p:bldP spid="17440" grpId="1" animBg="1"/>
      <p:bldP spid="17441" grpId="0" animBg="1"/>
      <p:bldP spid="17441" grpId="1" animBg="1"/>
      <p:bldP spid="17442" grpId="0" animBg="1"/>
      <p:bldP spid="17442" grpId="1" animBg="1"/>
      <p:bldP spid="174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0CB695-E90A-4D27-9A60-DEADDC6C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98" y="691024"/>
            <a:ext cx="7643192" cy="202034"/>
          </a:xfrm>
        </p:spPr>
        <p:txBody>
          <a:bodyPr/>
          <a:lstStyle/>
          <a:p>
            <a:r>
              <a:rPr lang="ru-RU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поиск информации</a:t>
            </a:r>
            <a:b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AE4067F-5EFF-433F-A65D-CCBE6E52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052737"/>
            <a:ext cx="7211144" cy="352839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</a:rPr>
              <a:t>Сбор информации </a:t>
            </a:r>
            <a:r>
              <a:rPr lang="ru-RU" altLang="ru-RU" sz="2000" dirty="0"/>
              <a:t>– </a:t>
            </a:r>
            <a:r>
              <a:rPr lang="ru-RU" sz="2000" dirty="0"/>
              <a:t>целеустремленное </a:t>
            </a:r>
            <a:br>
              <a:rPr lang="ru-RU" sz="2000" dirty="0"/>
            </a:br>
            <a:r>
              <a:rPr lang="ru-RU" sz="2000" dirty="0"/>
              <a:t>нахождение первичной информации.</a:t>
            </a:r>
          </a:p>
          <a:p>
            <a:pPr marL="400050" lvl="1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>
                <a:solidFill>
                  <a:srgbClr val="000066"/>
                </a:solidFill>
              </a:rPr>
              <a:t>методы: наблюдение, измерение, опросы, 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i="1" dirty="0">
                <a:solidFill>
                  <a:srgbClr val="000066"/>
                </a:solidFill>
              </a:rPr>
              <a:t>анкетирование, тестирование и т.д.</a:t>
            </a:r>
          </a:p>
          <a:p>
            <a:pPr marL="2667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</a:rPr>
              <a:t>Поиск информации </a:t>
            </a:r>
            <a:r>
              <a:rPr lang="ru-RU" altLang="ru-RU" sz="2000" dirty="0"/>
              <a:t>– </a:t>
            </a:r>
            <a:r>
              <a:rPr lang="ru-RU" sz="2000" dirty="0"/>
              <a:t>нахождение нужной информации </a:t>
            </a:r>
            <a:br>
              <a:rPr lang="ru-RU" sz="2000" dirty="0"/>
            </a:br>
            <a:r>
              <a:rPr lang="ru-RU" sz="2000" dirty="0"/>
              <a:t>в информационных фондах.</a:t>
            </a:r>
          </a:p>
          <a:p>
            <a:pPr marL="400050" lvl="1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>
                <a:solidFill>
                  <a:srgbClr val="000066"/>
                </a:solidFill>
              </a:rPr>
              <a:t>каталоги, справочники, поисковые системы и т.д.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6C9C8F-C54F-410B-81FC-4B4BEACB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r="15645"/>
          <a:stretch/>
        </p:blipFill>
        <p:spPr>
          <a:xfrm>
            <a:off x="6660232" y="1052736"/>
            <a:ext cx="1759258" cy="1470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8882B-982C-4B33-9F55-E003F8F90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8" y="4477101"/>
            <a:ext cx="1282242" cy="8548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4D01FE-4F14-4C42-B3AB-990D22E8E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8" y="4412683"/>
            <a:ext cx="1443506" cy="854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BB3EAC-BD3D-4A1E-8666-D39D034B5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29" y="4359256"/>
            <a:ext cx="828664" cy="9616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D4084D-9C53-4059-8B0E-5B9A5CD53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20" y="5661248"/>
            <a:ext cx="3309936" cy="8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2">
            <a:extLst>
              <a:ext uri="{FF2B5EF4-FFF2-40B4-BE49-F238E27FC236}">
                <a16:creationId xmlns:a16="http://schemas.microsoft.com/office/drawing/2014/main" id="{14A81088-4842-4148-9144-534C8D585119}"/>
              </a:ext>
            </a:extLst>
          </p:cNvPr>
          <p:cNvSpPr>
            <a:spLocks/>
          </p:cNvSpPr>
          <p:nvPr/>
        </p:nvSpPr>
        <p:spPr bwMode="auto">
          <a:xfrm>
            <a:off x="1042988" y="188913"/>
            <a:ext cx="764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</a:rPr>
              <a:t>Сбор информации</a:t>
            </a: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id="{6A10364A-522D-49C9-8936-41F82900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52513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/>
              <a:t>Решение практически любой задачи начинается со сбора информации.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96B0F51A-CE1E-45F9-AB4D-2B2A5B3DD4B3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133600"/>
            <a:ext cx="6049963" cy="4416425"/>
            <a:chOff x="1156" y="1344"/>
            <a:chExt cx="3811" cy="2782"/>
          </a:xfrm>
        </p:grpSpPr>
        <p:pic>
          <p:nvPicPr>
            <p:cNvPr id="2063" name="Picture 6">
              <a:extLst>
                <a:ext uri="{FF2B5EF4-FFF2-40B4-BE49-F238E27FC236}">
                  <a16:creationId xmlns:a16="http://schemas.microsoft.com/office/drawing/2014/main" id="{3054B51D-2B61-4B72-9CA2-B73866B12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344"/>
              <a:ext cx="330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7">
              <a:extLst>
                <a:ext uri="{FF2B5EF4-FFF2-40B4-BE49-F238E27FC236}">
                  <a16:creationId xmlns:a16="http://schemas.microsoft.com/office/drawing/2014/main" id="{0EF99E15-EC7B-4289-B84C-855FE1178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838"/>
              <a:ext cx="38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Сбор информации на метеостанции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78587B7A-F2AA-4506-BD25-33A6D720860C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6049963" cy="4416425"/>
            <a:chOff x="1156" y="1344"/>
            <a:chExt cx="3811" cy="2782"/>
          </a:xfrm>
        </p:grpSpPr>
        <p:sp>
          <p:nvSpPr>
            <p:cNvPr id="2061" name="Text Box 10">
              <a:extLst>
                <a:ext uri="{FF2B5EF4-FFF2-40B4-BE49-F238E27FC236}">
                  <a16:creationId xmlns:a16="http://schemas.microsoft.com/office/drawing/2014/main" id="{920896AE-A18F-4F02-A18C-1850F3162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838"/>
              <a:ext cx="38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Сбор информации в музее</a:t>
              </a:r>
            </a:p>
          </p:txBody>
        </p:sp>
        <p:pic>
          <p:nvPicPr>
            <p:cNvPr id="2062" name="Picture 11">
              <a:extLst>
                <a:ext uri="{FF2B5EF4-FFF2-40B4-BE49-F238E27FC236}">
                  <a16:creationId xmlns:a16="http://schemas.microsoft.com/office/drawing/2014/main" id="{5DD8C1C2-B1A8-4CE2-9A8D-E16556657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1344"/>
              <a:ext cx="1731" cy="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7E74C9D2-AD7E-40F0-A8AB-03B4A421BF78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060575"/>
            <a:ext cx="6049963" cy="4460875"/>
            <a:chOff x="1247" y="1180"/>
            <a:chExt cx="3811" cy="2810"/>
          </a:xfrm>
        </p:grpSpPr>
        <p:sp>
          <p:nvSpPr>
            <p:cNvPr id="2059" name="Text Box 13">
              <a:extLst>
                <a:ext uri="{FF2B5EF4-FFF2-40B4-BE49-F238E27FC236}">
                  <a16:creationId xmlns:a16="http://schemas.microsoft.com/office/drawing/2014/main" id="{35D3663A-A88F-43DE-82B3-18F438BD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702"/>
              <a:ext cx="38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Сбор информации в библиотеке</a:t>
              </a:r>
            </a:p>
          </p:txBody>
        </p:sp>
        <p:pic>
          <p:nvPicPr>
            <p:cNvPr id="2060" name="Picture 14">
              <a:extLst>
                <a:ext uri="{FF2B5EF4-FFF2-40B4-BE49-F238E27FC236}">
                  <a16:creationId xmlns:a16="http://schemas.microsoft.com/office/drawing/2014/main" id="{5CE72840-13D4-4E75-893A-1287B391F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80"/>
              <a:ext cx="3025" cy="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4BDEA5B-0D92-40CE-BD43-EC23EE7E3CBA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060575"/>
            <a:ext cx="6121400" cy="4459288"/>
            <a:chOff x="1066" y="935"/>
            <a:chExt cx="3992" cy="3084"/>
          </a:xfrm>
        </p:grpSpPr>
        <p:sp>
          <p:nvSpPr>
            <p:cNvPr id="2057" name="Text Box 16">
              <a:extLst>
                <a:ext uri="{FF2B5EF4-FFF2-40B4-BE49-F238E27FC236}">
                  <a16:creationId xmlns:a16="http://schemas.microsoft.com/office/drawing/2014/main" id="{B9A30DA9-6AAF-4A7C-BEB4-056B78799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3702"/>
              <a:ext cx="381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2400"/>
                <a:t>Сбор информации в лаборатории</a:t>
              </a:r>
            </a:p>
          </p:txBody>
        </p:sp>
        <p:pic>
          <p:nvPicPr>
            <p:cNvPr id="2058" name="Picture 17">
              <a:extLst>
                <a:ext uri="{FF2B5EF4-FFF2-40B4-BE49-F238E27FC236}">
                  <a16:creationId xmlns:a16="http://schemas.microsoft.com/office/drawing/2014/main" id="{C215777E-098E-426F-ABED-532E9780E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35"/>
              <a:ext cx="3928" cy="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2546" name="Object 18">
            <a:hlinkClick r:id="" action="ppaction://ole?verb=0"/>
            <a:extLst>
              <a:ext uri="{FF2B5EF4-FFF2-40B4-BE49-F238E27FC236}">
                <a16:creationId xmlns:a16="http://schemas.microsoft.com/office/drawing/2014/main" id="{DD5F35AF-FF47-46C9-8A8B-FC165BE72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0075" y="6021388"/>
          <a:ext cx="20050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Объект упаковщика для оболочки" showAsIcon="1" r:id="rId7" imgW="2005200" imgH="686880" progId="Package">
                  <p:embed/>
                </p:oleObj>
              </mc:Choice>
              <mc:Fallback>
                <p:oleObj name="Объект упаковщика для оболочки" showAsIcon="1" r:id="rId7" imgW="2005200" imgH="686880" progId="Packag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6021388"/>
                        <a:ext cx="20050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D998D54-1A1B-412A-8975-7E9BBDD2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44824"/>
            <a:ext cx="7643192" cy="507342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Наблюдение;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Общение со специалистами по интересующему вопросу;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Чтение соответствующей литературы;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Просмотр теле- и видеопрограмм;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Прослушивание аудиозаписей и радиопередач;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Работа в библиотеках и архивах;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Запрос к информационным системам, банкам и базам данных;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kumimoji="0" lang="ru-RU" altLang="ru-RU" sz="2400" dirty="0"/>
              <a:t>И пр. методы.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DFCCF1-11CB-47D1-8F6A-8D2BF486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08720"/>
            <a:ext cx="7643192" cy="576064"/>
          </a:xfrm>
        </p:spPr>
        <p:txBody>
          <a:bodyPr/>
          <a:lstStyle/>
          <a:p>
            <a:r>
              <a:rPr lang="ru-RU" sz="4000" dirty="0">
                <a:latin typeface="Calibri" panose="020F0502020204030204" pitchFamily="34" charset="0"/>
                <a:ea typeface="+mn-ea"/>
                <a:cs typeface="+mn-cs"/>
              </a:rPr>
              <a:t>Методы поиска информации:</a:t>
            </a:r>
            <a:br>
              <a:rPr lang="ru-RU" sz="4000" dirty="0">
                <a:latin typeface="Calibri" panose="020F0502020204030204" pitchFamily="34" charset="0"/>
                <a:ea typeface="+mn-ea"/>
                <a:cs typeface="+mn-cs"/>
              </a:rPr>
            </a:br>
            <a:endParaRPr lang="ru-RU" sz="40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9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973722-055F-4E5E-A5B2-4D12069A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42" y="407269"/>
            <a:ext cx="7643192" cy="634082"/>
          </a:xfrm>
        </p:spPr>
        <p:txBody>
          <a:bodyPr/>
          <a:lstStyle/>
          <a:p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и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информации</a:t>
            </a:r>
            <a:b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6901E66-5EB9-4FA0-AC03-CFA9FC62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Обработка </a:t>
            </a:r>
            <a:r>
              <a:rPr lang="ru-RU" sz="2000" b="1" dirty="0">
                <a:solidFill>
                  <a:srgbClr val="000066"/>
                </a:solidFill>
              </a:rPr>
              <a:t>информации </a:t>
            </a:r>
            <a:r>
              <a:rPr lang="ru-RU" altLang="ru-RU" sz="2000" dirty="0"/>
              <a:t>– целенаправленные действия </a:t>
            </a:r>
            <a:r>
              <a:rPr lang="ru-RU" sz="2000" dirty="0"/>
              <a:t>над имеющейся информацией с целью получения новой</a:t>
            </a:r>
            <a:r>
              <a:rPr lang="ru-RU" altLang="ru-RU" sz="2000" dirty="0"/>
              <a:t>.</a:t>
            </a:r>
            <a:endParaRPr lang="ru-RU" sz="2000" dirty="0"/>
          </a:p>
          <a:p>
            <a:pPr marL="7239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i="1" dirty="0">
                <a:solidFill>
                  <a:srgbClr val="000066"/>
                </a:solidFill>
              </a:rPr>
              <a:t>получение нового содержания: вычисление по формулам, логические рассуждения, исследование модели.</a:t>
            </a:r>
          </a:p>
          <a:p>
            <a:pPr marL="2667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2667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Представление </a:t>
            </a:r>
            <a:r>
              <a:rPr lang="ru-RU" sz="2000" b="1" dirty="0">
                <a:solidFill>
                  <a:srgbClr val="000066"/>
                </a:solidFill>
              </a:rPr>
              <a:t>информации </a:t>
            </a:r>
            <a:r>
              <a:rPr lang="ru-RU" altLang="ru-RU" sz="2000" dirty="0"/>
              <a:t>– </a:t>
            </a:r>
            <a:r>
              <a:rPr lang="ru-RU" sz="2000" dirty="0"/>
              <a:t>превращение информации к форме, наиболее удобной для её использования.</a:t>
            </a:r>
          </a:p>
          <a:p>
            <a:pPr marL="609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i="1" dirty="0">
                <a:solidFill>
                  <a:srgbClr val="000066"/>
                </a:solidFill>
              </a:rPr>
              <a:t>изменение формы представления информации: </a:t>
            </a:r>
            <a:br>
              <a:rPr lang="ru-RU" sz="2000" i="1" dirty="0">
                <a:solidFill>
                  <a:srgbClr val="000066"/>
                </a:solidFill>
              </a:rPr>
            </a:br>
            <a:r>
              <a:rPr lang="ru-RU" sz="2000" i="1" dirty="0">
                <a:solidFill>
                  <a:srgbClr val="000066"/>
                </a:solidFill>
              </a:rPr>
              <a:t>кодирование, </a:t>
            </a:r>
            <a:r>
              <a:rPr lang="ru-RU" altLang="ru-RU" sz="2000" dirty="0">
                <a:solidFill>
                  <a:srgbClr val="000066"/>
                </a:solidFill>
              </a:rPr>
              <a:t>структурирование, отбор информации.</a:t>
            </a:r>
            <a:endParaRPr lang="ru-RU" sz="2000" i="1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957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953542FF-5EA6-422D-BADE-944908CC2F95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8913"/>
            <a:ext cx="8099425" cy="4752975"/>
            <a:chOff x="567" y="1117"/>
            <a:chExt cx="5102" cy="2994"/>
          </a:xfrm>
        </p:grpSpPr>
        <p:sp>
          <p:nvSpPr>
            <p:cNvPr id="5" name="Rectangle 5">
              <a:hlinkClick r:id="rId2"/>
              <a:extLst>
                <a:ext uri="{FF2B5EF4-FFF2-40B4-BE49-F238E27FC236}">
                  <a16:creationId xmlns:a16="http://schemas.microsoft.com/office/drawing/2014/main" id="{6A6B2870-FE41-45E6-9008-66FBA3742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117"/>
              <a:ext cx="2404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Обработка информации</a:t>
              </a:r>
            </a:p>
          </p:txBody>
        </p:sp>
        <p:sp>
          <p:nvSpPr>
            <p:cNvPr id="6" name="Rectangle 5">
              <a:hlinkClick r:id="rId2"/>
              <a:extLst>
                <a:ext uri="{FF2B5EF4-FFF2-40B4-BE49-F238E27FC236}">
                  <a16:creationId xmlns:a16="http://schemas.microsoft.com/office/drawing/2014/main" id="{2898BF4E-0244-4A63-A4A7-0E79E594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797"/>
              <a:ext cx="2404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Получение новой информации</a:t>
              </a:r>
            </a:p>
          </p:txBody>
        </p:sp>
        <p:sp>
          <p:nvSpPr>
            <p:cNvPr id="7" name="Rectangle 5">
              <a:hlinkClick r:id="rId2"/>
              <a:extLst>
                <a:ext uri="{FF2B5EF4-FFF2-40B4-BE49-F238E27FC236}">
                  <a16:creationId xmlns:a16="http://schemas.microsoft.com/office/drawing/2014/main" id="{D6E6027C-2301-44DD-8A01-F7FF9078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797"/>
              <a:ext cx="2608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Изменение формы представления</a:t>
              </a:r>
            </a:p>
          </p:txBody>
        </p:sp>
        <p:sp>
          <p:nvSpPr>
            <p:cNvPr id="20507" name="Line 12">
              <a:extLst>
                <a:ext uri="{FF2B5EF4-FFF2-40B4-BE49-F238E27FC236}">
                  <a16:creationId xmlns:a16="http://schemas.microsoft.com/office/drawing/2014/main" id="{1797E6C7-1469-464B-9A21-B84D7B1F4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480"/>
              <a:ext cx="998" cy="31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13">
              <a:extLst>
                <a:ext uri="{FF2B5EF4-FFF2-40B4-BE49-F238E27FC236}">
                  <a16:creationId xmlns:a16="http://schemas.microsoft.com/office/drawing/2014/main" id="{CA856010-F21E-44EF-B58A-39377E19D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480"/>
              <a:ext cx="862" cy="31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5">
              <a:hlinkClick r:id="rId2"/>
              <a:extLst>
                <a:ext uri="{FF2B5EF4-FFF2-40B4-BE49-F238E27FC236}">
                  <a16:creationId xmlns:a16="http://schemas.microsoft.com/office/drawing/2014/main" id="{91B0391D-3861-4EE2-97CF-61211AB0F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87"/>
              <a:ext cx="117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Вычисление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по формулам</a:t>
              </a:r>
            </a:p>
          </p:txBody>
        </p:sp>
        <p:sp>
          <p:nvSpPr>
            <p:cNvPr id="11" name="Rectangle 5">
              <a:hlinkClick r:id="rId2"/>
              <a:extLst>
                <a:ext uri="{FF2B5EF4-FFF2-40B4-BE49-F238E27FC236}">
                  <a16:creationId xmlns:a16="http://schemas.microsoft.com/office/drawing/2014/main" id="{05BCF688-DD44-4523-A675-428E6A67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387"/>
              <a:ext cx="108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Логические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рассуждения</a:t>
              </a:r>
            </a:p>
          </p:txBody>
        </p:sp>
        <p:sp>
          <p:nvSpPr>
            <p:cNvPr id="12" name="Rectangle 5">
              <a:hlinkClick r:id="rId2"/>
              <a:extLst>
                <a:ext uri="{FF2B5EF4-FFF2-40B4-BE49-F238E27FC236}">
                  <a16:creationId xmlns:a16="http://schemas.microsoft.com/office/drawing/2014/main" id="{43C31F8D-2B8F-40A5-B262-05422C07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385"/>
              <a:ext cx="117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Исследование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модели</a:t>
              </a:r>
            </a:p>
          </p:txBody>
        </p:sp>
        <p:sp>
          <p:nvSpPr>
            <p:cNvPr id="13" name="Rectangle 5">
              <a:hlinkClick r:id="rId2"/>
              <a:extLst>
                <a:ext uri="{FF2B5EF4-FFF2-40B4-BE49-F238E27FC236}">
                  <a16:creationId xmlns:a16="http://schemas.microsoft.com/office/drawing/2014/main" id="{7B6C504F-11E4-4C15-9E8F-E0A9F83B5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385"/>
              <a:ext cx="1406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Структурирование</a:t>
              </a:r>
            </a:p>
          </p:txBody>
        </p:sp>
        <p:sp>
          <p:nvSpPr>
            <p:cNvPr id="14" name="Rectangle 5">
              <a:hlinkClick r:id="rId2"/>
              <a:extLst>
                <a:ext uri="{FF2B5EF4-FFF2-40B4-BE49-F238E27FC236}">
                  <a16:creationId xmlns:a16="http://schemas.microsoft.com/office/drawing/2014/main" id="{F11975F9-93BD-41FB-8763-98555197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387"/>
              <a:ext cx="998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Отбор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информации</a:t>
              </a:r>
            </a:p>
          </p:txBody>
        </p:sp>
        <p:sp>
          <p:nvSpPr>
            <p:cNvPr id="15" name="Rectangle 5">
              <a:hlinkClick r:id="rId2"/>
              <a:extLst>
                <a:ext uri="{FF2B5EF4-FFF2-40B4-BE49-F238E27FC236}">
                  <a16:creationId xmlns:a16="http://schemas.microsoft.com/office/drawing/2014/main" id="{186AAE5C-119D-4CB9-9263-0EDBF6055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387"/>
              <a:ext cx="1088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Кодирование</a:t>
              </a:r>
            </a:p>
          </p:txBody>
        </p:sp>
        <p:sp>
          <p:nvSpPr>
            <p:cNvPr id="20515" name="Line 20">
              <a:extLst>
                <a:ext uri="{FF2B5EF4-FFF2-40B4-BE49-F238E27FC236}">
                  <a16:creationId xmlns:a16="http://schemas.microsoft.com/office/drawing/2014/main" id="{C9450111-82FA-4068-8BD2-32F3090B5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2160"/>
              <a:ext cx="6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21">
              <a:extLst>
                <a:ext uri="{FF2B5EF4-FFF2-40B4-BE49-F238E27FC236}">
                  <a16:creationId xmlns:a16="http://schemas.microsoft.com/office/drawing/2014/main" id="{9F3A216A-D55D-46B0-B0F6-75D88E071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160"/>
              <a:ext cx="77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22">
              <a:extLst>
                <a:ext uri="{FF2B5EF4-FFF2-40B4-BE49-F238E27FC236}">
                  <a16:creationId xmlns:a16="http://schemas.microsoft.com/office/drawing/2014/main" id="{1ACA1E73-B0DF-494C-B8A5-176FA5AD6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7" y="2160"/>
              <a:ext cx="0" cy="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23">
              <a:extLst>
                <a:ext uri="{FF2B5EF4-FFF2-40B4-BE49-F238E27FC236}">
                  <a16:creationId xmlns:a16="http://schemas.microsoft.com/office/drawing/2014/main" id="{FB0C0ED3-945C-4D02-A2D7-E4E23B5402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160"/>
              <a:ext cx="6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24">
              <a:extLst>
                <a:ext uri="{FF2B5EF4-FFF2-40B4-BE49-F238E27FC236}">
                  <a16:creationId xmlns:a16="http://schemas.microsoft.com/office/drawing/2014/main" id="{E3056B4D-DC84-4E8E-84BA-7143B9D7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160"/>
              <a:ext cx="77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Line 25">
              <a:extLst>
                <a:ext uri="{FF2B5EF4-FFF2-40B4-BE49-F238E27FC236}">
                  <a16:creationId xmlns:a16="http://schemas.microsoft.com/office/drawing/2014/main" id="{5DDDE94A-42EE-483A-ABA2-B1139E3CD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2160"/>
              <a:ext cx="0" cy="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2" name="Picture 60">
            <a:extLst>
              <a:ext uri="{FF2B5EF4-FFF2-40B4-BE49-F238E27FC236}">
                <a16:creationId xmlns:a16="http://schemas.microsoft.com/office/drawing/2014/main" id="{AC2FD88F-BE09-4A0E-A1D7-3C77FE946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12795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7">
            <a:extLst>
              <a:ext uri="{FF2B5EF4-FFF2-40B4-BE49-F238E27FC236}">
                <a16:creationId xmlns:a16="http://schemas.microsoft.com/office/drawing/2014/main" id="{B9D3F316-E6FE-4AC2-9332-C4738567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661025"/>
            <a:ext cx="1633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Группа 25">
            <a:extLst>
              <a:ext uri="{FF2B5EF4-FFF2-40B4-BE49-F238E27FC236}">
                <a16:creationId xmlns:a16="http://schemas.microsoft.com/office/drawing/2014/main" id="{368FCC06-5F60-42E0-A5C1-C37DCAECB1B2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5300663"/>
            <a:ext cx="1441450" cy="1028700"/>
            <a:chOff x="4822825" y="4652963"/>
            <a:chExt cx="1441451" cy="1028700"/>
          </a:xfrm>
        </p:grpSpPr>
        <p:sp>
          <p:nvSpPr>
            <p:cNvPr id="20490" name="Line 58">
              <a:extLst>
                <a:ext uri="{FF2B5EF4-FFF2-40B4-BE49-F238E27FC236}">
                  <a16:creationId xmlns:a16="http://schemas.microsoft.com/office/drawing/2014/main" id="{EE4C3606-FC01-4CFC-8ACE-2807E08D3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5229226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Rectangle 44">
              <a:extLst>
                <a:ext uri="{FF2B5EF4-FFF2-40B4-BE49-F238E27FC236}">
                  <a16:creationId xmlns:a16="http://schemas.microsoft.com/office/drawing/2014/main" id="{D1A4BD67-E092-492C-89F9-4CE729E04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465296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2" name="Rectangle 45">
              <a:extLst>
                <a:ext uri="{FF2B5EF4-FFF2-40B4-BE49-F238E27FC236}">
                  <a16:creationId xmlns:a16="http://schemas.microsoft.com/office/drawing/2014/main" id="{867ACCCE-1828-428B-9CCD-1551FE867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5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3" name="Rectangle 46">
              <a:extLst>
                <a:ext uri="{FF2B5EF4-FFF2-40B4-BE49-F238E27FC236}">
                  <a16:creationId xmlns:a16="http://schemas.microsoft.com/office/drawing/2014/main" id="{52292D9D-1E64-451E-A298-ED40F808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4" name="Rectangle 47">
              <a:extLst>
                <a:ext uri="{FF2B5EF4-FFF2-40B4-BE49-F238E27FC236}">
                  <a16:creationId xmlns:a16="http://schemas.microsoft.com/office/drawing/2014/main" id="{847AB68B-7AD0-4592-A239-086A5B5A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5475288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5" name="Rectangle 48">
              <a:extLst>
                <a:ext uri="{FF2B5EF4-FFF2-40B4-BE49-F238E27FC236}">
                  <a16:creationId xmlns:a16="http://schemas.microsoft.com/office/drawing/2014/main" id="{B5472A64-A033-43F2-AF47-11651DC40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5475288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6" name="Line 49">
              <a:extLst>
                <a:ext uri="{FF2B5EF4-FFF2-40B4-BE49-F238E27FC236}">
                  <a16:creationId xmlns:a16="http://schemas.microsoft.com/office/drawing/2014/main" id="{ADCB2914-67F0-45FD-8CF6-2C0D8281F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50">
              <a:extLst>
                <a:ext uri="{FF2B5EF4-FFF2-40B4-BE49-F238E27FC236}">
                  <a16:creationId xmlns:a16="http://schemas.microsoft.com/office/drawing/2014/main" id="{77DF1B54-F7AA-4785-8B9D-45360F237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600" y="4859338"/>
              <a:ext cx="0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51">
              <a:extLst>
                <a:ext uri="{FF2B5EF4-FFF2-40B4-BE49-F238E27FC236}">
                  <a16:creationId xmlns:a16="http://schemas.microsoft.com/office/drawing/2014/main" id="{C7D2AC86-C271-4DFB-8038-F21279D3F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Rectangle 53">
              <a:extLst>
                <a:ext uri="{FF2B5EF4-FFF2-40B4-BE49-F238E27FC236}">
                  <a16:creationId xmlns:a16="http://schemas.microsoft.com/office/drawing/2014/main" id="{F5B8B883-AA10-41DA-9225-7A6508C89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013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500" name="Line 54">
              <a:extLst>
                <a:ext uri="{FF2B5EF4-FFF2-40B4-BE49-F238E27FC236}">
                  <a16:creationId xmlns:a16="http://schemas.microsoft.com/office/drawing/2014/main" id="{03AA2454-D8F5-44D2-B9DA-9C9D2EF7B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932363"/>
              <a:ext cx="0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55">
              <a:extLst>
                <a:ext uri="{FF2B5EF4-FFF2-40B4-BE49-F238E27FC236}">
                  <a16:creationId xmlns:a16="http://schemas.microsoft.com/office/drawing/2014/main" id="{AAE2D98F-278C-44E1-91E9-6D71CD57A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5364163"/>
              <a:ext cx="539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56">
              <a:extLst>
                <a:ext uri="{FF2B5EF4-FFF2-40B4-BE49-F238E27FC236}">
                  <a16:creationId xmlns:a16="http://schemas.microsoft.com/office/drawing/2014/main" id="{08711838-5211-4FBA-A142-8EB70C6F2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5364163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57">
              <a:extLst>
                <a:ext uri="{FF2B5EF4-FFF2-40B4-BE49-F238E27FC236}">
                  <a16:creationId xmlns:a16="http://schemas.microsoft.com/office/drawing/2014/main" id="{88C8F67B-70AA-4CCC-9918-07B1D1DFB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9813" y="5364163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5" name="Picture 39">
            <a:extLst>
              <a:ext uri="{FF2B5EF4-FFF2-40B4-BE49-F238E27FC236}">
                <a16:creationId xmlns:a16="http://schemas.microsoft.com/office/drawing/2014/main" id="{87BFD2BB-F66E-4123-ADF0-DF26AA13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939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7">
            <a:extLst>
              <a:ext uri="{FF2B5EF4-FFF2-40B4-BE49-F238E27FC236}">
                <a16:creationId xmlns:a16="http://schemas.microsoft.com/office/drawing/2014/main" id="{495DE224-C054-4F40-A31F-CC733302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1168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8">
            <a:extLst>
              <a:ext uri="{FF2B5EF4-FFF2-40B4-BE49-F238E27FC236}">
                <a16:creationId xmlns:a16="http://schemas.microsoft.com/office/drawing/2014/main" id="{C512A9D3-596E-460E-B965-64FF0570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441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Прямоугольник 44">
            <a:extLst>
              <a:ext uri="{FF2B5EF4-FFF2-40B4-BE49-F238E27FC236}">
                <a16:creationId xmlns:a16="http://schemas.microsoft.com/office/drawing/2014/main" id="{20FA3FB0-062B-4C35-9E0A-79E333615AC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907088"/>
            <a:ext cx="20542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Прямоугольник 45">
            <a:extLst>
              <a:ext uri="{FF2B5EF4-FFF2-40B4-BE49-F238E27FC236}">
                <a16:creationId xmlns:a16="http://schemas.microsoft.com/office/drawing/2014/main" id="{96631CAC-A751-4FE3-A881-B18CCC25853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681663"/>
            <a:ext cx="164623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DC9DFE4-9A4A-40D7-8063-E8F9806B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052736"/>
            <a:ext cx="7211144" cy="5073427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        Хранение </a:t>
            </a:r>
            <a:r>
              <a:rPr lang="ru-RU" sz="2000" b="1" dirty="0">
                <a:solidFill>
                  <a:srgbClr val="000066"/>
                </a:solidFill>
              </a:rPr>
              <a:t>информации </a:t>
            </a:r>
            <a:r>
              <a:rPr lang="ru-RU" altLang="ru-RU" sz="2000" dirty="0"/>
              <a:t>– </a:t>
            </a:r>
            <a:r>
              <a:rPr lang="ru-RU" sz="2000" dirty="0"/>
              <a:t>запись информации </a:t>
            </a:r>
            <a:br>
              <a:rPr lang="ru-RU" sz="2000" dirty="0"/>
            </a:br>
            <a:r>
              <a:rPr lang="ru-RU" sz="2000" dirty="0"/>
              <a:t>во вспомогательные запоминающие устройства </a:t>
            </a:r>
            <a:br>
              <a:rPr lang="ru-RU" sz="2000" dirty="0"/>
            </a:br>
            <a:r>
              <a:rPr lang="ru-RU" sz="2000" dirty="0"/>
              <a:t>на различных носителях для последующего использования.</a:t>
            </a:r>
          </a:p>
          <a:p>
            <a:pPr marL="2667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           Материальный носитель</a:t>
            </a:r>
            <a:r>
              <a:rPr lang="ru-RU" alt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/>
              <a:t>– </a:t>
            </a:r>
            <a:r>
              <a:rPr lang="ru-RU" sz="2000" dirty="0"/>
              <a:t>это объект или среда, </a:t>
            </a:r>
            <a:br>
              <a:rPr lang="ru-RU" sz="2000" dirty="0"/>
            </a:br>
            <a:r>
              <a:rPr lang="ru-RU" sz="2000" dirty="0"/>
              <a:t>которые могут содержать информацию.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43D535-2835-414B-88F9-DBE53354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31837"/>
            <a:ext cx="6419056" cy="90884"/>
          </a:xfrm>
        </p:spPr>
        <p:txBody>
          <a:bodyPr/>
          <a:lstStyle/>
          <a:p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информации</a:t>
            </a:r>
            <a:b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A00A77B-2E16-4945-8414-7BF40119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26748"/>
            <a:ext cx="1251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uch">
            <a:extLst>
              <a:ext uri="{FF2B5EF4-FFF2-40B4-BE49-F238E27FC236}">
                <a16:creationId xmlns:a16="http://schemas.microsoft.com/office/drawing/2014/main" id="{3E3A06DC-F74D-442D-AB44-1231A1E8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40" y="5021755"/>
            <a:ext cx="17377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3.bp.blogspot.com/_T9DyWDO2osk/TT2l0MtzgDI/AAAAAAAAAI4/UT0xMqCECco/s1600/HardDrive.jpg">
            <a:extLst>
              <a:ext uri="{FF2B5EF4-FFF2-40B4-BE49-F238E27FC236}">
                <a16:creationId xmlns:a16="http://schemas.microsoft.com/office/drawing/2014/main" id="{DE84CDE1-241A-4546-8C73-360045A0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00" y="3559708"/>
            <a:ext cx="191642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745DAFD3-1B7F-41E7-BA33-8F65D2D6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26872"/>
            <a:ext cx="18991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://pc-azbuka.ru/wp-content/uploads/2013/03/pic_197.jpg">
            <a:extLst>
              <a:ext uri="{FF2B5EF4-FFF2-40B4-BE49-F238E27FC236}">
                <a16:creationId xmlns:a16="http://schemas.microsoft.com/office/drawing/2014/main" id="{00577A79-E322-4A5A-A6A7-92642857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22" y="4906748"/>
            <a:ext cx="107135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821</Words>
  <Application>Microsoft Office PowerPoint</Application>
  <PresentationFormat>Экран (4:3)</PresentationFormat>
  <Paragraphs>234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DejaVu Sans</vt:lpstr>
      <vt:lpstr>Тема Office</vt:lpstr>
      <vt:lpstr>Объект упаковщика для оболочки</vt:lpstr>
      <vt:lpstr>ИНФОРМАЦИОННЫЕ ПРОЦЕССЫ</vt:lpstr>
      <vt:lpstr>Ключевые слова</vt:lpstr>
      <vt:lpstr>Презентация PowerPoint</vt:lpstr>
      <vt:lpstr>Сбор и поиск информации </vt:lpstr>
      <vt:lpstr>Презентация PowerPoint</vt:lpstr>
      <vt:lpstr>Методы поиска информации: </vt:lpstr>
      <vt:lpstr>Обработка и представление информации </vt:lpstr>
      <vt:lpstr>Презентация PowerPoint</vt:lpstr>
      <vt:lpstr>Хранение информации </vt:lpstr>
      <vt:lpstr>Презентация PowerPoint</vt:lpstr>
      <vt:lpstr>Презентация PowerPoint</vt:lpstr>
      <vt:lpstr>Передача информации </vt:lpstr>
      <vt:lpstr>Презентация PowerPoint</vt:lpstr>
      <vt:lpstr>Сказка о царе Салтане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Пользователь</cp:lastModifiedBy>
  <cp:revision>17</cp:revision>
  <dcterms:created xsi:type="dcterms:W3CDTF">2011-09-19T18:11:49Z</dcterms:created>
  <dcterms:modified xsi:type="dcterms:W3CDTF">2023-09-11T10:56:56Z</dcterms:modified>
</cp:coreProperties>
</file>